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notesSlides/notesSlide19.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1" r:id="rId1"/>
    <p:sldMasterId id="2147483682" r:id="rId2"/>
    <p:sldMasterId id="2147483683" r:id="rId3"/>
    <p:sldMasterId id="2147483684" r:id="rId4"/>
  </p:sldMasterIdLst>
  <p:notesMasterIdLst>
    <p:notesMasterId r:id="rId60"/>
  </p:notesMasterIdLst>
  <p:sldIdLst>
    <p:sldId id="256" r:id="rId5"/>
    <p:sldId id="294" r:id="rId6"/>
    <p:sldId id="295" r:id="rId7"/>
    <p:sldId id="297" r:id="rId8"/>
    <p:sldId id="298" r:id="rId9"/>
    <p:sldId id="326" r:id="rId10"/>
    <p:sldId id="318" r:id="rId11"/>
    <p:sldId id="331" r:id="rId12"/>
    <p:sldId id="300" r:id="rId13"/>
    <p:sldId id="327" r:id="rId14"/>
    <p:sldId id="330" r:id="rId15"/>
    <p:sldId id="328" r:id="rId16"/>
    <p:sldId id="301" r:id="rId17"/>
    <p:sldId id="257" r:id="rId18"/>
    <p:sldId id="304" r:id="rId19"/>
    <p:sldId id="315" r:id="rId20"/>
    <p:sldId id="305" r:id="rId21"/>
    <p:sldId id="306" r:id="rId22"/>
    <p:sldId id="307" r:id="rId23"/>
    <p:sldId id="308" r:id="rId24"/>
    <p:sldId id="309" r:id="rId25"/>
    <p:sldId id="310" r:id="rId26"/>
    <p:sldId id="317" r:id="rId27"/>
    <p:sldId id="311" r:id="rId28"/>
    <p:sldId id="316" r:id="rId29"/>
    <p:sldId id="283" r:id="rId30"/>
    <p:sldId id="323" r:id="rId31"/>
    <p:sldId id="322" r:id="rId32"/>
    <p:sldId id="320" r:id="rId33"/>
    <p:sldId id="321" r:id="rId34"/>
    <p:sldId id="269" r:id="rId35"/>
    <p:sldId id="270" r:id="rId36"/>
    <p:sldId id="271" r:id="rId37"/>
    <p:sldId id="272" r:id="rId38"/>
    <p:sldId id="273" r:id="rId39"/>
    <p:sldId id="274" r:id="rId40"/>
    <p:sldId id="275" r:id="rId41"/>
    <p:sldId id="276" r:id="rId42"/>
    <p:sldId id="277" r:id="rId43"/>
    <p:sldId id="278" r:id="rId44"/>
    <p:sldId id="280" r:id="rId45"/>
    <p:sldId id="282" r:id="rId46"/>
    <p:sldId id="286" r:id="rId47"/>
    <p:sldId id="287" r:id="rId48"/>
    <p:sldId id="288" r:id="rId49"/>
    <p:sldId id="289" r:id="rId50"/>
    <p:sldId id="332" r:id="rId51"/>
    <p:sldId id="291" r:id="rId52"/>
    <p:sldId id="292" r:id="rId53"/>
    <p:sldId id="324" r:id="rId54"/>
    <p:sldId id="325" r:id="rId55"/>
    <p:sldId id="312" r:id="rId56"/>
    <p:sldId id="313" r:id="rId57"/>
    <p:sldId id="314" r:id="rId58"/>
    <p:sldId id="333" r:id="rId59"/>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4587E049-11AD-45BC-96BC-1D4632E1A8F5}">
  <a:tblStyle styleId="{4587E049-11AD-45BC-96BC-1D4632E1A8F5}"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8ECF4"/>
          </a:solidFill>
        </a:fill>
      </a:tcStyle>
    </a:wholeTbl>
    <a:band1H>
      <a:tcStyle>
        <a:tcBdr/>
        <a:fill>
          <a:solidFill>
            <a:srgbClr val="CFD7E7"/>
          </a:solidFill>
        </a:fill>
      </a:tcStyle>
    </a:band1H>
    <a:band1V>
      <a:tcStyle>
        <a:tcBdr/>
        <a:fill>
          <a:solidFill>
            <a:srgbClr val="CFD7E7"/>
          </a:solidFill>
        </a:fill>
      </a:tcStyle>
    </a:band1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firstRow>
      <a:tcTxStyle b="on" i="off">
        <a:font>
          <a:latin typeface="Calibri"/>
          <a:ea typeface="Calibri"/>
          <a:cs typeface="Calibri"/>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tblStyle>
  <a:tblStyle styleId="{EF0B002D-7D7B-4806-82F9-9C5B1EF83779}"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8F1F5"/>
          </a:solidFill>
        </a:fill>
      </a:tcStyle>
    </a:wholeTbl>
    <a:band1H>
      <a:tcStyle>
        <a:tcBdr/>
        <a:fill>
          <a:solidFill>
            <a:srgbClr val="CEE2EA"/>
          </a:solidFill>
        </a:fill>
      </a:tcStyle>
    </a:band1H>
    <a:band1V>
      <a:tcStyle>
        <a:tcBdr/>
        <a:fill>
          <a:solidFill>
            <a:srgbClr val="CEE2EA"/>
          </a:solidFill>
        </a:fill>
      </a:tcStyle>
    </a:band1V>
    <a:lastCol>
      <a:tcTxStyle b="on" i="off">
        <a:font>
          <a:latin typeface="Calibri"/>
          <a:ea typeface="Calibri"/>
          <a:cs typeface="Calibri"/>
        </a:font>
        <a:schemeClr val="lt1"/>
      </a:tcTxStyle>
      <a:tcStyle>
        <a:tcBdr/>
        <a:fill>
          <a:solidFill>
            <a:schemeClr val="accent5"/>
          </a:solidFill>
        </a:fill>
      </a:tcStyle>
    </a:lastCol>
    <a:firstCol>
      <a:tcTxStyle b="on" i="off">
        <a:font>
          <a:latin typeface="Calibri"/>
          <a:ea typeface="Calibri"/>
          <a:cs typeface="Calibri"/>
        </a:font>
        <a:schemeClr val="lt1"/>
      </a:tcTxStyle>
      <a:tcStyle>
        <a:tcBdr/>
        <a:fill>
          <a:solidFill>
            <a:schemeClr val="accent5"/>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med" len="med"/>
              <a:tailEnd type="none" w="med" len="med"/>
            </a:ln>
          </a:top>
        </a:tcBdr>
        <a:fill>
          <a:solidFill>
            <a:schemeClr val="accent5"/>
          </a:solidFill>
        </a:fill>
      </a:tcStyle>
    </a:lastRow>
    <a:firstRow>
      <a:tcTxStyle b="on" i="off">
        <a:font>
          <a:latin typeface="Calibri"/>
          <a:ea typeface="Calibri"/>
          <a:cs typeface="Calibri"/>
        </a:font>
        <a:schemeClr val="lt1"/>
      </a:tcTxStyle>
      <a:tcStyle>
        <a:tcBdr>
          <a:bottom>
            <a:ln w="38100" cap="flat" cmpd="sng">
              <a:solidFill>
                <a:schemeClr val="lt1"/>
              </a:solidFill>
              <a:prstDash val="solid"/>
              <a:round/>
              <a:headEnd type="none" w="med" len="med"/>
              <a:tailEnd type="none" w="med" len="med"/>
            </a:ln>
          </a:bottom>
        </a:tcBdr>
        <a:fill>
          <a:solidFill>
            <a:schemeClr val="accent5"/>
          </a:solidFill>
        </a:fill>
      </a:tcStyle>
    </a:firstRow>
  </a:tblStyle>
  <a:tblStyle styleId="{77860127-3AE1-431A-9B68-0AF0D77420C9}" styleName="Table_2"/>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58" autoAdjust="0"/>
    <p:restoredTop sz="94636" autoAdjust="0"/>
  </p:normalViewPr>
  <p:slideViewPr>
    <p:cSldViewPr>
      <p:cViewPr>
        <p:scale>
          <a:sx n="60" d="100"/>
          <a:sy n="60" d="100"/>
        </p:scale>
        <p:origin x="-756" y="-258"/>
      </p:cViewPr>
      <p:guideLst>
        <p:guide orient="horz" pos="2160"/>
        <p:guide pos="2880"/>
      </p:guideLst>
    </p:cSldViewPr>
  </p:slideViewPr>
  <p:notesTextViewPr>
    <p:cViewPr>
      <p:scale>
        <a:sx n="1" d="1"/>
        <a:sy n="1" d="1"/>
      </p:scale>
      <p:origin x="0" y="0"/>
    </p:cViewPr>
  </p:notesTextViewPr>
  <p:sorterViewPr>
    <p:cViewPr>
      <p:scale>
        <a:sx n="100" d="100"/>
        <a:sy n="100" d="100"/>
      </p:scale>
      <p:origin x="0" y="168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xmlns="" val="653351585"/>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gcro.ac.za/outputs/map-of-the-month/detail/economic-activity-across-gauteng/"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gdard.gpg.gov.za/"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Shape 23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lang="fr-FR" sz="1000" dirty="0"/>
          </a:p>
        </p:txBody>
      </p:sp>
      <p:sp>
        <p:nvSpPr>
          <p:cNvPr id="232" name="Shape 2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Shape 433"/>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sz="1200">
              <a:latin typeface="Calibri"/>
              <a:ea typeface="Calibri"/>
              <a:cs typeface="Calibri"/>
              <a:sym typeface="Calibri"/>
            </a:endParaRPr>
          </a:p>
        </p:txBody>
      </p:sp>
      <p:sp>
        <p:nvSpPr>
          <p:cNvPr id="434" name="Shape 4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Shape 427"/>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algn="just">
              <a:spcBef>
                <a:spcPts val="1200"/>
              </a:spcBef>
              <a:spcAft>
                <a:spcPts val="600"/>
              </a:spcAft>
              <a:buClr>
                <a:schemeClr val="dk1"/>
              </a:buClr>
              <a:buSzPct val="73333"/>
              <a:buFont typeface="Arial"/>
              <a:buNone/>
            </a:pPr>
            <a:r>
              <a:rPr lang="fr-FR" sz="1500">
                <a:solidFill>
                  <a:schemeClr val="dk1"/>
                </a:solidFill>
              </a:rPr>
              <a:t>The department has identified several key objectives that must be met for Johannesburg to be a world-class African city.</a:t>
            </a:r>
          </a:p>
          <a:p>
            <a:pPr lvl="0" rtl="0">
              <a:spcBef>
                <a:spcPts val="0"/>
              </a:spcBef>
              <a:buNone/>
            </a:pPr>
            <a:endParaRPr>
              <a:latin typeface="Calibri"/>
              <a:ea typeface="Calibri"/>
              <a:cs typeface="Calibri"/>
              <a:sym typeface="Calibri"/>
            </a:endParaRPr>
          </a:p>
        </p:txBody>
      </p:sp>
      <p:sp>
        <p:nvSpPr>
          <p:cNvPr id="428" name="Shape 4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Shape 4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9" name="Shape 41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lvl="0" indent="0" rtl="0">
              <a:spcBef>
                <a:spcPts val="640"/>
              </a:spcBef>
              <a:buNone/>
            </a:pPr>
            <a:r>
              <a:rPr lang="fr-FR" sz="1100" dirty="0" smtClean="0">
                <a:solidFill>
                  <a:schemeClr val="dk1"/>
                </a:solidFill>
                <a:latin typeface="Calibri"/>
                <a:ea typeface="Calibri"/>
                <a:cs typeface="Calibri"/>
                <a:sym typeface="Calibri"/>
              </a:rPr>
              <a:t>light of the existent challenges and distribution/</a:t>
            </a:r>
            <a:r>
              <a:rPr lang="fr-FR" sz="1100" dirty="0" err="1" smtClean="0">
                <a:solidFill>
                  <a:schemeClr val="dk1"/>
                </a:solidFill>
                <a:latin typeface="Calibri"/>
                <a:ea typeface="Calibri"/>
                <a:cs typeface="Calibri"/>
                <a:sym typeface="Calibri"/>
              </a:rPr>
              <a:t>capabilities</a:t>
            </a:r>
            <a:r>
              <a:rPr lang="fr-FR" sz="1100" dirty="0" smtClean="0">
                <a:solidFill>
                  <a:schemeClr val="dk1"/>
                </a:solidFill>
                <a:latin typeface="Calibri"/>
                <a:ea typeface="Calibri"/>
                <a:cs typeface="Calibri"/>
                <a:sym typeface="Calibri"/>
              </a:rPr>
              <a:t> of local </a:t>
            </a:r>
            <a:r>
              <a:rPr lang="fr-FR" sz="1100" dirty="0" err="1" smtClean="0">
                <a:solidFill>
                  <a:schemeClr val="dk1"/>
                </a:solidFill>
                <a:latin typeface="Calibri"/>
                <a:ea typeface="Calibri"/>
                <a:cs typeface="Calibri"/>
                <a:sym typeface="Calibri"/>
              </a:rPr>
              <a:t>government</a:t>
            </a:r>
            <a:r>
              <a:rPr lang="fr-FR" sz="1100" dirty="0" smtClean="0">
                <a:solidFill>
                  <a:schemeClr val="dk1"/>
                </a:solidFill>
                <a:latin typeface="Calibri"/>
                <a:ea typeface="Calibri"/>
                <a:cs typeface="Calibri"/>
                <a:sym typeface="Calibri"/>
              </a:rPr>
              <a:t> </a:t>
            </a:r>
            <a:r>
              <a:rPr lang="fr-FR" sz="1100" dirty="0" err="1" smtClean="0">
                <a:solidFill>
                  <a:schemeClr val="dk1"/>
                </a:solidFill>
                <a:latin typeface="Calibri"/>
                <a:ea typeface="Calibri"/>
                <a:cs typeface="Calibri"/>
                <a:sym typeface="Calibri"/>
              </a:rPr>
              <a:t>functions</a:t>
            </a:r>
            <a:r>
              <a:rPr lang="fr-FR" sz="1100" dirty="0" smtClean="0">
                <a:solidFill>
                  <a:schemeClr val="dk1"/>
                </a:solidFill>
                <a:latin typeface="Calibri"/>
                <a:ea typeface="Calibri"/>
                <a:cs typeface="Calibri"/>
                <a:sym typeface="Calibri"/>
              </a:rPr>
              <a:t>, to </a:t>
            </a:r>
            <a:r>
              <a:rPr lang="fr-FR" sz="1100" dirty="0" err="1" smtClean="0">
                <a:solidFill>
                  <a:schemeClr val="dk1"/>
                </a:solidFill>
                <a:latin typeface="Calibri"/>
                <a:ea typeface="Calibri"/>
                <a:cs typeface="Calibri"/>
                <a:sym typeface="Calibri"/>
              </a:rPr>
              <a:t>what</a:t>
            </a:r>
            <a:r>
              <a:rPr lang="fr-FR" sz="1100" dirty="0" smtClean="0">
                <a:solidFill>
                  <a:schemeClr val="dk1"/>
                </a:solidFill>
                <a:latin typeface="Calibri"/>
                <a:ea typeface="Calibri"/>
                <a:cs typeface="Calibri"/>
                <a:sym typeface="Calibri"/>
              </a:rPr>
              <a:t> </a:t>
            </a:r>
            <a:r>
              <a:rPr lang="fr-FR" sz="1100" dirty="0" err="1" smtClean="0">
                <a:solidFill>
                  <a:schemeClr val="dk1"/>
                </a:solidFill>
                <a:latin typeface="Calibri"/>
                <a:ea typeface="Calibri"/>
                <a:cs typeface="Calibri"/>
                <a:sym typeface="Calibri"/>
              </a:rPr>
              <a:t>extent</a:t>
            </a:r>
            <a:r>
              <a:rPr lang="fr-FR" sz="1100" dirty="0" smtClean="0">
                <a:solidFill>
                  <a:schemeClr val="dk1"/>
                </a:solidFill>
                <a:latin typeface="Calibri"/>
                <a:ea typeface="Calibri"/>
                <a:cs typeface="Calibri"/>
                <a:sym typeface="Calibri"/>
              </a:rPr>
              <a:t> do the COF </a:t>
            </a:r>
            <a:r>
              <a:rPr lang="fr-FR" sz="1100" dirty="0" err="1" smtClean="0">
                <a:solidFill>
                  <a:schemeClr val="dk1"/>
                </a:solidFill>
                <a:latin typeface="Calibri"/>
                <a:ea typeface="Calibri"/>
                <a:cs typeface="Calibri"/>
                <a:sym typeface="Calibri"/>
              </a:rPr>
              <a:t>bring</a:t>
            </a:r>
            <a:r>
              <a:rPr lang="fr-FR" sz="1100" dirty="0" smtClean="0">
                <a:solidFill>
                  <a:schemeClr val="dk1"/>
                </a:solidFill>
                <a:latin typeface="Calibri"/>
                <a:ea typeface="Calibri"/>
                <a:cs typeface="Calibri"/>
                <a:sym typeface="Calibri"/>
              </a:rPr>
              <a:t> about (</a:t>
            </a:r>
            <a:r>
              <a:rPr lang="fr-FR" sz="1100" dirty="0" err="1" smtClean="0">
                <a:solidFill>
                  <a:schemeClr val="dk1"/>
                </a:solidFill>
                <a:latin typeface="Calibri"/>
                <a:ea typeface="Calibri"/>
                <a:cs typeface="Calibri"/>
                <a:sym typeface="Calibri"/>
              </a:rPr>
              <a:t>governance</a:t>
            </a:r>
            <a:r>
              <a:rPr lang="fr-FR" sz="1100" dirty="0" smtClean="0">
                <a:solidFill>
                  <a:schemeClr val="dk1"/>
                </a:solidFill>
                <a:latin typeface="Calibri"/>
                <a:ea typeface="Calibri"/>
                <a:cs typeface="Calibri"/>
                <a:sym typeface="Calibri"/>
              </a:rPr>
              <a:t>) innovations in </a:t>
            </a:r>
            <a:r>
              <a:rPr lang="fr-FR" sz="1100" dirty="0" err="1" smtClean="0">
                <a:solidFill>
                  <a:schemeClr val="dk1"/>
                </a:solidFill>
                <a:latin typeface="Calibri"/>
                <a:ea typeface="Calibri"/>
                <a:cs typeface="Calibri"/>
                <a:sym typeface="Calibri"/>
              </a:rPr>
              <a:t>responding</a:t>
            </a:r>
            <a:r>
              <a:rPr lang="fr-FR" sz="1100" dirty="0" smtClean="0">
                <a:solidFill>
                  <a:schemeClr val="dk1"/>
                </a:solidFill>
                <a:latin typeface="Calibri"/>
                <a:ea typeface="Calibri"/>
                <a:cs typeface="Calibri"/>
                <a:sym typeface="Calibri"/>
              </a:rPr>
              <a:t> to </a:t>
            </a:r>
            <a:r>
              <a:rPr lang="fr-FR" sz="1100" dirty="0" err="1" smtClean="0">
                <a:solidFill>
                  <a:schemeClr val="dk1"/>
                </a:solidFill>
                <a:latin typeface="Calibri"/>
                <a:ea typeface="Calibri"/>
                <a:cs typeface="Calibri"/>
                <a:sym typeface="Calibri"/>
              </a:rPr>
              <a:t>these</a:t>
            </a:r>
            <a:r>
              <a:rPr lang="fr-FR" sz="1100" dirty="0" smtClean="0">
                <a:solidFill>
                  <a:schemeClr val="dk1"/>
                </a:solidFill>
                <a:latin typeface="Calibri"/>
                <a:ea typeface="Calibri"/>
                <a:cs typeface="Calibri"/>
                <a:sym typeface="Calibri"/>
              </a:rPr>
              <a:t>? </a:t>
            </a:r>
          </a:p>
          <a:p>
            <a:pPr marL="0" lvl="0" indent="0" rtl="0">
              <a:spcBef>
                <a:spcPts val="640"/>
              </a:spcBef>
              <a:buNone/>
            </a:pPr>
            <a:r>
              <a:rPr lang="fr-FR" sz="1100" dirty="0" err="1" smtClean="0">
                <a:solidFill>
                  <a:schemeClr val="dk1"/>
                </a:solidFill>
                <a:latin typeface="Calibri"/>
                <a:ea typeface="Calibri"/>
                <a:cs typeface="Calibri"/>
                <a:sym typeface="Calibri"/>
              </a:rPr>
              <a:t>Divide</a:t>
            </a:r>
            <a:r>
              <a:rPr lang="fr-FR" sz="1100" dirty="0" smtClean="0">
                <a:solidFill>
                  <a:schemeClr val="dk1"/>
                </a:solidFill>
                <a:latin typeface="Calibri"/>
                <a:ea typeface="Calibri"/>
                <a:cs typeface="Calibri"/>
                <a:sym typeface="Calibri"/>
              </a:rPr>
              <a:t> </a:t>
            </a:r>
            <a:r>
              <a:rPr lang="fr-FR" sz="1100" dirty="0" err="1" smtClean="0">
                <a:solidFill>
                  <a:schemeClr val="dk1"/>
                </a:solidFill>
                <a:latin typeface="Calibri"/>
                <a:ea typeface="Calibri"/>
                <a:cs typeface="Calibri"/>
                <a:sym typeface="Calibri"/>
              </a:rPr>
              <a:t>it</a:t>
            </a:r>
            <a:r>
              <a:rPr lang="fr-FR" sz="1100" dirty="0" smtClean="0">
                <a:solidFill>
                  <a:schemeClr val="dk1"/>
                </a:solidFill>
                <a:latin typeface="Calibri"/>
                <a:ea typeface="Calibri"/>
                <a:cs typeface="Calibri"/>
                <a:sym typeface="Calibri"/>
              </a:rPr>
              <a:t> up: </a:t>
            </a:r>
            <a:r>
              <a:rPr lang="fr-FR" sz="1100" dirty="0" err="1" smtClean="0">
                <a:solidFill>
                  <a:schemeClr val="dk1"/>
                </a:solidFill>
                <a:latin typeface="Calibri"/>
                <a:ea typeface="Calibri"/>
                <a:cs typeface="Calibri"/>
                <a:sym typeface="Calibri"/>
              </a:rPr>
              <a:t>preexistent</a:t>
            </a:r>
            <a:r>
              <a:rPr lang="fr-FR" sz="1100" dirty="0" smtClean="0">
                <a:solidFill>
                  <a:schemeClr val="dk1"/>
                </a:solidFill>
                <a:latin typeface="Calibri"/>
                <a:ea typeface="Calibri"/>
                <a:cs typeface="Calibri"/>
                <a:sym typeface="Calibri"/>
              </a:rPr>
              <a:t> conditions in the City to </a:t>
            </a:r>
            <a:r>
              <a:rPr lang="fr-FR" sz="1100" dirty="0" err="1" smtClean="0">
                <a:solidFill>
                  <a:schemeClr val="dk1"/>
                </a:solidFill>
                <a:latin typeface="Calibri"/>
                <a:ea typeface="Calibri"/>
                <a:cs typeface="Calibri"/>
                <a:sym typeface="Calibri"/>
              </a:rPr>
              <a:t>implement</a:t>
            </a:r>
            <a:r>
              <a:rPr lang="fr-FR" sz="1100" dirty="0" smtClean="0">
                <a:solidFill>
                  <a:schemeClr val="dk1"/>
                </a:solidFill>
                <a:latin typeface="Calibri"/>
                <a:ea typeface="Calibri"/>
                <a:cs typeface="Calibri"/>
                <a:sym typeface="Calibri"/>
              </a:rPr>
              <a:t> and </a:t>
            </a:r>
            <a:r>
              <a:rPr lang="fr-FR" sz="1100" dirty="0" err="1" smtClean="0">
                <a:solidFill>
                  <a:schemeClr val="dk1"/>
                </a:solidFill>
                <a:latin typeface="Calibri"/>
                <a:ea typeface="Calibri"/>
                <a:cs typeface="Calibri"/>
                <a:sym typeface="Calibri"/>
              </a:rPr>
              <a:t>promote</a:t>
            </a:r>
            <a:r>
              <a:rPr lang="fr-FR" sz="1100" dirty="0" smtClean="0">
                <a:solidFill>
                  <a:schemeClr val="dk1"/>
                </a:solidFill>
                <a:latin typeface="Calibri"/>
                <a:ea typeface="Calibri"/>
                <a:cs typeface="Calibri"/>
                <a:sym typeface="Calibri"/>
              </a:rPr>
              <a:t> </a:t>
            </a:r>
            <a:r>
              <a:rPr lang="fr-FR" sz="1100" dirty="0" err="1" smtClean="0">
                <a:solidFill>
                  <a:schemeClr val="dk1"/>
                </a:solidFill>
                <a:latin typeface="Calibri"/>
                <a:ea typeface="Calibri"/>
                <a:cs typeface="Calibri"/>
                <a:sym typeface="Calibri"/>
              </a:rPr>
              <a:t>this</a:t>
            </a:r>
            <a:r>
              <a:rPr lang="fr-FR" sz="1100" dirty="0" smtClean="0">
                <a:solidFill>
                  <a:schemeClr val="dk1"/>
                </a:solidFill>
                <a:latin typeface="Calibri"/>
                <a:ea typeface="Calibri"/>
                <a:cs typeface="Calibri"/>
                <a:sym typeface="Calibri"/>
              </a:rPr>
              <a:t> </a:t>
            </a:r>
            <a:r>
              <a:rPr lang="fr-FR" sz="1100" dirty="0" err="1" smtClean="0">
                <a:solidFill>
                  <a:schemeClr val="dk1"/>
                </a:solidFill>
                <a:latin typeface="Calibri"/>
                <a:ea typeface="Calibri"/>
                <a:cs typeface="Calibri"/>
                <a:sym typeface="Calibri"/>
              </a:rPr>
              <a:t>idea</a:t>
            </a:r>
            <a:r>
              <a:rPr lang="fr-FR" sz="1100" dirty="0" smtClean="0">
                <a:solidFill>
                  <a:schemeClr val="dk1"/>
                </a:solidFill>
                <a:latin typeface="Calibri"/>
                <a:ea typeface="Calibri"/>
                <a:cs typeface="Calibri"/>
                <a:sym typeface="Calibri"/>
              </a:rPr>
              <a:t>, to </a:t>
            </a:r>
            <a:r>
              <a:rPr lang="fr-FR" sz="1100" dirty="0" err="1" smtClean="0">
                <a:solidFill>
                  <a:schemeClr val="dk1"/>
                </a:solidFill>
                <a:latin typeface="Calibri"/>
                <a:ea typeface="Calibri"/>
                <a:cs typeface="Calibri"/>
                <a:sym typeface="Calibri"/>
              </a:rPr>
              <a:t>shape</a:t>
            </a:r>
            <a:r>
              <a:rPr lang="fr-FR" sz="1100" dirty="0" smtClean="0">
                <a:solidFill>
                  <a:schemeClr val="dk1"/>
                </a:solidFill>
                <a:latin typeface="Calibri"/>
                <a:ea typeface="Calibri"/>
                <a:cs typeface="Calibri"/>
                <a:sym typeface="Calibri"/>
              </a:rPr>
              <a:t> </a:t>
            </a:r>
            <a:r>
              <a:rPr lang="fr-FR" sz="1100" dirty="0" err="1" smtClean="0">
                <a:solidFill>
                  <a:schemeClr val="dk1"/>
                </a:solidFill>
                <a:latin typeface="Calibri"/>
                <a:ea typeface="Calibri"/>
                <a:cs typeface="Calibri"/>
                <a:sym typeface="Calibri"/>
              </a:rPr>
              <a:t>space</a:t>
            </a:r>
            <a:r>
              <a:rPr lang="fr-FR" sz="1100" dirty="0" smtClean="0">
                <a:solidFill>
                  <a:schemeClr val="dk1"/>
                </a:solidFill>
                <a:latin typeface="Calibri"/>
                <a:ea typeface="Calibri"/>
                <a:cs typeface="Calibri"/>
                <a:sym typeface="Calibri"/>
              </a:rPr>
              <a:t>, to </a:t>
            </a:r>
            <a:r>
              <a:rPr lang="fr-FR" sz="1100" dirty="0" err="1" smtClean="0">
                <a:solidFill>
                  <a:schemeClr val="dk1"/>
                </a:solidFill>
                <a:latin typeface="Calibri"/>
                <a:ea typeface="Calibri"/>
                <a:cs typeface="Calibri"/>
                <a:sym typeface="Calibri"/>
              </a:rPr>
              <a:t>get</a:t>
            </a:r>
            <a:r>
              <a:rPr lang="fr-FR" sz="1100" dirty="0" smtClean="0">
                <a:solidFill>
                  <a:schemeClr val="dk1"/>
                </a:solidFill>
                <a:latin typeface="Calibri"/>
                <a:ea typeface="Calibri"/>
                <a:cs typeface="Calibri"/>
                <a:sym typeface="Calibri"/>
              </a:rPr>
              <a:t> </a:t>
            </a:r>
            <a:r>
              <a:rPr lang="fr-FR" sz="1100" dirty="0" err="1" smtClean="0">
                <a:solidFill>
                  <a:schemeClr val="dk1"/>
                </a:solidFill>
                <a:latin typeface="Calibri"/>
                <a:ea typeface="Calibri"/>
                <a:cs typeface="Calibri"/>
                <a:sym typeface="Calibri"/>
              </a:rPr>
              <a:t>buy</a:t>
            </a:r>
            <a:r>
              <a:rPr lang="fr-FR" sz="1100" dirty="0" smtClean="0">
                <a:solidFill>
                  <a:schemeClr val="dk1"/>
                </a:solidFill>
                <a:latin typeface="Calibri"/>
                <a:ea typeface="Calibri"/>
                <a:cs typeface="Calibri"/>
                <a:sym typeface="Calibri"/>
              </a:rPr>
              <a:t> in (</a:t>
            </a:r>
            <a:r>
              <a:rPr lang="fr-FR" sz="1100" dirty="0" err="1" smtClean="0">
                <a:solidFill>
                  <a:schemeClr val="dk1"/>
                </a:solidFill>
                <a:latin typeface="Calibri"/>
                <a:ea typeface="Calibri"/>
                <a:cs typeface="Calibri"/>
                <a:sym typeface="Calibri"/>
              </a:rPr>
              <a:t>which</a:t>
            </a:r>
            <a:r>
              <a:rPr lang="fr-FR" sz="1100" dirty="0" smtClean="0">
                <a:solidFill>
                  <a:schemeClr val="dk1"/>
                </a:solidFill>
                <a:latin typeface="Calibri"/>
                <a:ea typeface="Calibri"/>
                <a:cs typeface="Calibri"/>
                <a:sym typeface="Calibri"/>
              </a:rPr>
              <a:t> </a:t>
            </a:r>
            <a:r>
              <a:rPr lang="fr-FR" sz="1100" dirty="0" err="1" smtClean="0">
                <a:solidFill>
                  <a:schemeClr val="dk1"/>
                </a:solidFill>
                <a:latin typeface="Calibri"/>
                <a:ea typeface="Calibri"/>
                <a:cs typeface="Calibri"/>
                <a:sym typeface="Calibri"/>
              </a:rPr>
              <a:t>speaks</a:t>
            </a:r>
            <a:r>
              <a:rPr lang="fr-FR" sz="1100" dirty="0" smtClean="0">
                <a:solidFill>
                  <a:schemeClr val="dk1"/>
                </a:solidFill>
                <a:latin typeface="Calibri"/>
                <a:ea typeface="Calibri"/>
                <a:cs typeface="Calibri"/>
                <a:sym typeface="Calibri"/>
              </a:rPr>
              <a:t> to adaptive </a:t>
            </a:r>
            <a:r>
              <a:rPr lang="fr-FR" sz="1100" dirty="0" err="1" smtClean="0">
                <a:solidFill>
                  <a:schemeClr val="dk1"/>
                </a:solidFill>
                <a:latin typeface="Calibri"/>
                <a:ea typeface="Calibri"/>
                <a:cs typeface="Calibri"/>
                <a:sym typeface="Calibri"/>
              </a:rPr>
              <a:t>governance</a:t>
            </a:r>
            <a:r>
              <a:rPr lang="fr-FR" sz="1100" dirty="0" smtClean="0">
                <a:solidFill>
                  <a:schemeClr val="dk1"/>
                </a:solidFill>
                <a:latin typeface="Calibri"/>
                <a:ea typeface="Calibri"/>
                <a:cs typeface="Calibri"/>
                <a:sym typeface="Calibri"/>
              </a:rPr>
              <a:t>)</a:t>
            </a:r>
          </a:p>
          <a:p>
            <a:pPr marL="0" lvl="0" indent="0" rtl="0">
              <a:spcBef>
                <a:spcPts val="640"/>
              </a:spcBef>
              <a:buNone/>
            </a:pPr>
            <a:r>
              <a:rPr lang="fr-FR" sz="1100" dirty="0" smtClean="0">
                <a:solidFill>
                  <a:schemeClr val="dk1"/>
                </a:solidFill>
                <a:latin typeface="Calibri"/>
                <a:ea typeface="Calibri"/>
                <a:cs typeface="Calibri"/>
                <a:sym typeface="Calibri"/>
              </a:rPr>
              <a:t>On </a:t>
            </a:r>
            <a:r>
              <a:rPr lang="fr-FR" sz="1100" dirty="0" err="1" smtClean="0">
                <a:solidFill>
                  <a:schemeClr val="dk1"/>
                </a:solidFill>
                <a:latin typeface="Calibri"/>
                <a:ea typeface="Calibri"/>
                <a:cs typeface="Calibri"/>
                <a:sym typeface="Calibri"/>
              </a:rPr>
              <a:t>paper</a:t>
            </a:r>
            <a:r>
              <a:rPr lang="fr-FR" sz="1100" dirty="0" smtClean="0">
                <a:solidFill>
                  <a:schemeClr val="dk1"/>
                </a:solidFill>
                <a:latin typeface="Calibri"/>
                <a:ea typeface="Calibri"/>
                <a:cs typeface="Calibri"/>
                <a:sym typeface="Calibri"/>
              </a:rPr>
              <a:t> </a:t>
            </a:r>
            <a:r>
              <a:rPr lang="fr-FR" sz="1100" dirty="0" err="1" smtClean="0">
                <a:solidFill>
                  <a:schemeClr val="dk1"/>
                </a:solidFill>
                <a:latin typeface="Calibri"/>
                <a:ea typeface="Calibri"/>
                <a:cs typeface="Calibri"/>
                <a:sym typeface="Calibri"/>
              </a:rPr>
              <a:t>it</a:t>
            </a:r>
            <a:r>
              <a:rPr lang="fr-FR" sz="1100" dirty="0" smtClean="0">
                <a:solidFill>
                  <a:schemeClr val="dk1"/>
                </a:solidFill>
                <a:latin typeface="Calibri"/>
                <a:ea typeface="Calibri"/>
                <a:cs typeface="Calibri"/>
                <a:sym typeface="Calibri"/>
              </a:rPr>
              <a:t> looks fine (</a:t>
            </a:r>
            <a:r>
              <a:rPr lang="fr-FR" sz="1100" dirty="0" err="1" smtClean="0">
                <a:solidFill>
                  <a:schemeClr val="dk1"/>
                </a:solidFill>
                <a:latin typeface="Calibri"/>
                <a:ea typeface="Calibri"/>
                <a:cs typeface="Calibri"/>
                <a:sym typeface="Calibri"/>
              </a:rPr>
              <a:t>rhetoric</a:t>
            </a:r>
            <a:r>
              <a:rPr lang="fr-FR" sz="1100" dirty="0" smtClean="0">
                <a:solidFill>
                  <a:schemeClr val="dk1"/>
                </a:solidFill>
                <a:latin typeface="Calibri"/>
                <a:ea typeface="Calibri"/>
                <a:cs typeface="Calibri"/>
                <a:sym typeface="Calibri"/>
              </a:rPr>
              <a:t>), but reality </a:t>
            </a:r>
            <a:r>
              <a:rPr lang="fr-FR" sz="1100" dirty="0" err="1" smtClean="0">
                <a:solidFill>
                  <a:schemeClr val="dk1"/>
                </a:solidFill>
                <a:latin typeface="Calibri"/>
                <a:ea typeface="Calibri"/>
                <a:cs typeface="Calibri"/>
                <a:sym typeface="Calibri"/>
              </a:rPr>
              <a:t>is</a:t>
            </a:r>
            <a:r>
              <a:rPr lang="fr-FR" sz="1100" dirty="0" smtClean="0">
                <a:solidFill>
                  <a:schemeClr val="dk1"/>
                </a:solidFill>
                <a:latin typeface="Calibri"/>
                <a:ea typeface="Calibri"/>
                <a:cs typeface="Calibri"/>
                <a:sym typeface="Calibri"/>
              </a:rPr>
              <a:t> far more </a:t>
            </a:r>
            <a:r>
              <a:rPr lang="fr-FR" sz="1100" dirty="0" err="1" smtClean="0">
                <a:solidFill>
                  <a:schemeClr val="dk1"/>
                </a:solidFill>
                <a:latin typeface="Calibri"/>
                <a:ea typeface="Calibri"/>
                <a:cs typeface="Calibri"/>
                <a:sym typeface="Calibri"/>
              </a:rPr>
              <a:t>problematic</a:t>
            </a:r>
            <a:r>
              <a:rPr lang="fr-FR" sz="1100" dirty="0" smtClean="0">
                <a:solidFill>
                  <a:schemeClr val="dk1"/>
                </a:solidFill>
                <a:latin typeface="Calibri"/>
                <a:ea typeface="Calibri"/>
                <a:cs typeface="Calibri"/>
                <a:sym typeface="Calibri"/>
              </a:rPr>
              <a:t>. </a:t>
            </a:r>
          </a:p>
          <a:p>
            <a:pPr marL="0" lvl="0" indent="0" rtl="0">
              <a:spcBef>
                <a:spcPts val="640"/>
              </a:spcBef>
              <a:buNone/>
            </a:pPr>
            <a:r>
              <a:rPr lang="fr-FR" sz="1100" dirty="0" smtClean="0">
                <a:solidFill>
                  <a:schemeClr val="dk1"/>
                </a:solidFill>
                <a:latin typeface="Calibri"/>
                <a:ea typeface="Calibri"/>
                <a:cs typeface="Calibri"/>
                <a:sym typeface="Calibri"/>
              </a:rPr>
              <a:t>Question about </a:t>
            </a:r>
            <a:r>
              <a:rPr lang="fr-FR" sz="1100" dirty="0" err="1" smtClean="0">
                <a:solidFill>
                  <a:schemeClr val="dk1"/>
                </a:solidFill>
                <a:latin typeface="Calibri"/>
                <a:ea typeface="Calibri"/>
                <a:cs typeface="Calibri"/>
                <a:sym typeface="Calibri"/>
              </a:rPr>
              <a:t>what</a:t>
            </a:r>
            <a:r>
              <a:rPr lang="fr-FR" sz="1100" dirty="0" smtClean="0">
                <a:solidFill>
                  <a:schemeClr val="dk1"/>
                </a:solidFill>
                <a:latin typeface="Calibri"/>
                <a:ea typeface="Calibri"/>
                <a:cs typeface="Calibri"/>
                <a:sym typeface="Calibri"/>
              </a:rPr>
              <a:t> </a:t>
            </a:r>
            <a:r>
              <a:rPr lang="fr-FR" sz="1100" dirty="0" err="1" smtClean="0">
                <a:solidFill>
                  <a:schemeClr val="dk1"/>
                </a:solidFill>
                <a:latin typeface="Calibri"/>
                <a:ea typeface="Calibri"/>
                <a:cs typeface="Calibri"/>
                <a:sym typeface="Calibri"/>
              </a:rPr>
              <a:t>hat</a:t>
            </a:r>
            <a:r>
              <a:rPr lang="fr-FR" sz="1100" dirty="0" smtClean="0">
                <a:solidFill>
                  <a:schemeClr val="dk1"/>
                </a:solidFill>
                <a:latin typeface="Calibri"/>
                <a:ea typeface="Calibri"/>
                <a:cs typeface="Calibri"/>
                <a:sym typeface="Calibri"/>
              </a:rPr>
              <a:t> the city </a:t>
            </a:r>
            <a:r>
              <a:rPr lang="fr-FR" sz="1100" dirty="0" err="1" smtClean="0">
                <a:solidFill>
                  <a:schemeClr val="dk1"/>
                </a:solidFill>
                <a:latin typeface="Calibri"/>
                <a:ea typeface="Calibri"/>
                <a:cs typeface="Calibri"/>
                <a:sym typeface="Calibri"/>
              </a:rPr>
              <a:t>can</a:t>
            </a:r>
            <a:r>
              <a:rPr lang="fr-FR" sz="1100" dirty="0" smtClean="0">
                <a:solidFill>
                  <a:schemeClr val="dk1"/>
                </a:solidFill>
                <a:latin typeface="Calibri"/>
                <a:ea typeface="Calibri"/>
                <a:cs typeface="Calibri"/>
                <a:sym typeface="Calibri"/>
              </a:rPr>
              <a:t> and </a:t>
            </a:r>
            <a:r>
              <a:rPr lang="fr-FR" sz="1100" dirty="0" err="1" smtClean="0">
                <a:solidFill>
                  <a:schemeClr val="dk1"/>
                </a:solidFill>
                <a:latin typeface="Calibri"/>
                <a:ea typeface="Calibri"/>
                <a:cs typeface="Calibri"/>
                <a:sym typeface="Calibri"/>
              </a:rPr>
              <a:t>cannot</a:t>
            </a:r>
            <a:r>
              <a:rPr lang="fr-FR" sz="1100" dirty="0" smtClean="0">
                <a:solidFill>
                  <a:schemeClr val="dk1"/>
                </a:solidFill>
                <a:latin typeface="Calibri"/>
                <a:ea typeface="Calibri"/>
                <a:cs typeface="Calibri"/>
                <a:sym typeface="Calibri"/>
              </a:rPr>
              <a:t> do</a:t>
            </a:r>
          </a:p>
          <a:p>
            <a:pPr marL="0" lvl="0" indent="-69850">
              <a:spcBef>
                <a:spcPts val="640"/>
              </a:spcBef>
              <a:buClr>
                <a:schemeClr val="dk1"/>
              </a:buClr>
              <a:buSzPct val="91666"/>
              <a:buFont typeface="Arial"/>
              <a:buNone/>
            </a:pPr>
            <a:r>
              <a:rPr lang="fr-FR" sz="1100" dirty="0" smtClean="0">
                <a:solidFill>
                  <a:schemeClr val="dk1"/>
                </a:solidFill>
                <a:latin typeface="Calibri"/>
                <a:ea typeface="Calibri"/>
                <a:cs typeface="Calibri"/>
                <a:sym typeface="Calibri"/>
              </a:rPr>
              <a:t>This </a:t>
            </a:r>
            <a:r>
              <a:rPr lang="fr-FR" sz="1100" dirty="0" err="1" smtClean="0">
                <a:solidFill>
                  <a:schemeClr val="dk1"/>
                </a:solidFill>
                <a:latin typeface="Calibri"/>
                <a:ea typeface="Calibri"/>
                <a:cs typeface="Calibri"/>
                <a:sym typeface="Calibri"/>
              </a:rPr>
              <a:t>is</a:t>
            </a:r>
            <a:r>
              <a:rPr lang="fr-FR" sz="1100" dirty="0" smtClean="0">
                <a:solidFill>
                  <a:schemeClr val="dk1"/>
                </a:solidFill>
                <a:latin typeface="Calibri"/>
                <a:ea typeface="Calibri"/>
                <a:cs typeface="Calibri"/>
                <a:sym typeface="Calibri"/>
              </a:rPr>
              <a:t> the </a:t>
            </a:r>
            <a:r>
              <a:rPr lang="fr-FR" sz="1100" dirty="0" err="1" smtClean="0">
                <a:solidFill>
                  <a:schemeClr val="dk1"/>
                </a:solidFill>
                <a:latin typeface="Calibri"/>
                <a:ea typeface="Calibri"/>
                <a:cs typeface="Calibri"/>
                <a:sym typeface="Calibri"/>
              </a:rPr>
              <a:t>lens</a:t>
            </a:r>
            <a:r>
              <a:rPr lang="fr-FR" sz="1100" dirty="0" smtClean="0">
                <a:solidFill>
                  <a:schemeClr val="dk1"/>
                </a:solidFill>
                <a:latin typeface="Calibri"/>
                <a:ea typeface="Calibri"/>
                <a:cs typeface="Calibri"/>
                <a:sym typeface="Calibri"/>
              </a:rPr>
              <a:t> </a:t>
            </a:r>
            <a:r>
              <a:rPr lang="fr-FR" sz="1100" dirty="0" err="1" smtClean="0">
                <a:solidFill>
                  <a:schemeClr val="dk1"/>
                </a:solidFill>
                <a:latin typeface="Calibri"/>
                <a:ea typeface="Calibri"/>
                <a:cs typeface="Calibri"/>
                <a:sym typeface="Calibri"/>
              </a:rPr>
              <a:t>we’re</a:t>
            </a:r>
            <a:r>
              <a:rPr lang="fr-FR" sz="1100" dirty="0" smtClean="0">
                <a:solidFill>
                  <a:schemeClr val="dk1"/>
                </a:solidFill>
                <a:latin typeface="Calibri"/>
                <a:ea typeface="Calibri"/>
                <a:cs typeface="Calibri"/>
                <a:sym typeface="Calibri"/>
              </a:rPr>
              <a:t> </a:t>
            </a:r>
            <a:r>
              <a:rPr lang="fr-FR" sz="1100" dirty="0" err="1" smtClean="0">
                <a:solidFill>
                  <a:schemeClr val="dk1"/>
                </a:solidFill>
                <a:latin typeface="Calibri"/>
                <a:ea typeface="Calibri"/>
                <a:cs typeface="Calibri"/>
                <a:sym typeface="Calibri"/>
              </a:rPr>
              <a:t>using</a:t>
            </a:r>
            <a:r>
              <a:rPr lang="fr-FR" sz="1100" dirty="0" smtClean="0">
                <a:solidFill>
                  <a:schemeClr val="dk1"/>
                </a:solidFill>
                <a:latin typeface="Calibri"/>
                <a:ea typeface="Calibri"/>
                <a:cs typeface="Calibri"/>
                <a:sym typeface="Calibri"/>
              </a:rPr>
              <a:t> in </a:t>
            </a:r>
            <a:r>
              <a:rPr lang="fr-FR" sz="1100" dirty="0" err="1" smtClean="0">
                <a:solidFill>
                  <a:schemeClr val="dk1"/>
                </a:solidFill>
                <a:latin typeface="Calibri"/>
                <a:ea typeface="Calibri"/>
                <a:cs typeface="Calibri"/>
                <a:sym typeface="Calibri"/>
              </a:rPr>
              <a:t>order</a:t>
            </a:r>
            <a:r>
              <a:rPr lang="fr-FR" sz="1100" dirty="0" smtClean="0">
                <a:solidFill>
                  <a:schemeClr val="dk1"/>
                </a:solidFill>
                <a:latin typeface="Calibri"/>
                <a:ea typeface="Calibri"/>
                <a:cs typeface="Calibri"/>
                <a:sym typeface="Calibri"/>
              </a:rPr>
              <a:t> </a:t>
            </a:r>
            <a:r>
              <a:rPr lang="fr-FR" sz="1100" dirty="0" err="1" smtClean="0">
                <a:solidFill>
                  <a:schemeClr val="dk1"/>
                </a:solidFill>
                <a:latin typeface="Calibri"/>
                <a:ea typeface="Calibri"/>
                <a:cs typeface="Calibri"/>
                <a:sym typeface="Calibri"/>
              </a:rPr>
              <a:t>understand</a:t>
            </a:r>
            <a:r>
              <a:rPr lang="fr-FR" sz="1100" dirty="0" smtClean="0">
                <a:solidFill>
                  <a:schemeClr val="dk1"/>
                </a:solidFill>
                <a:latin typeface="Calibri"/>
                <a:ea typeface="Calibri"/>
                <a:cs typeface="Calibri"/>
                <a:sym typeface="Calibri"/>
              </a:rPr>
              <a:t>, </a:t>
            </a:r>
            <a:r>
              <a:rPr lang="fr-FR" sz="1100" dirty="0" err="1" smtClean="0">
                <a:solidFill>
                  <a:schemeClr val="dk1"/>
                </a:solidFill>
                <a:latin typeface="Calibri"/>
                <a:ea typeface="Calibri"/>
                <a:cs typeface="Calibri"/>
                <a:sym typeface="Calibri"/>
              </a:rPr>
              <a:t>highlight</a:t>
            </a:r>
            <a:r>
              <a:rPr lang="fr-FR" sz="1100" dirty="0" smtClean="0">
                <a:solidFill>
                  <a:schemeClr val="dk1"/>
                </a:solidFill>
                <a:latin typeface="Calibri"/>
                <a:ea typeface="Calibri"/>
                <a:cs typeface="Calibri"/>
                <a:sym typeface="Calibri"/>
              </a:rPr>
              <a:t>, </a:t>
            </a:r>
            <a:r>
              <a:rPr lang="fr-FR" sz="1100" dirty="0" err="1" smtClean="0">
                <a:solidFill>
                  <a:schemeClr val="dk1"/>
                </a:solidFill>
                <a:latin typeface="Calibri"/>
                <a:ea typeface="Calibri"/>
                <a:cs typeface="Calibri"/>
                <a:sym typeface="Calibri"/>
              </a:rPr>
              <a:t>bring</a:t>
            </a:r>
            <a:r>
              <a:rPr lang="fr-FR" sz="1100" dirty="0" smtClean="0">
                <a:solidFill>
                  <a:schemeClr val="dk1"/>
                </a:solidFill>
                <a:latin typeface="Calibri"/>
                <a:ea typeface="Calibri"/>
                <a:cs typeface="Calibri"/>
                <a:sym typeface="Calibri"/>
              </a:rPr>
              <a:t> </a:t>
            </a:r>
            <a:r>
              <a:rPr lang="fr-FR" sz="1100" dirty="0" err="1" smtClean="0">
                <a:solidFill>
                  <a:schemeClr val="dk1"/>
                </a:solidFill>
                <a:latin typeface="Calibri"/>
                <a:ea typeface="Calibri"/>
                <a:cs typeface="Calibri"/>
                <a:sym typeface="Calibri"/>
              </a:rPr>
              <a:t>into</a:t>
            </a:r>
            <a:r>
              <a:rPr lang="fr-FR" sz="1100" dirty="0" smtClean="0">
                <a:solidFill>
                  <a:schemeClr val="dk1"/>
                </a:solidFill>
                <a:latin typeface="Calibri"/>
                <a:ea typeface="Calibri"/>
                <a:cs typeface="Calibri"/>
                <a:sym typeface="Calibri"/>
              </a:rPr>
              <a:t> focus, analyse </a:t>
            </a:r>
            <a:r>
              <a:rPr lang="fr-FR" sz="1100" dirty="0" err="1" smtClean="0">
                <a:solidFill>
                  <a:schemeClr val="dk1"/>
                </a:solidFill>
                <a:latin typeface="Calibri"/>
                <a:ea typeface="Calibri"/>
                <a:cs typeface="Calibri"/>
                <a:sym typeface="Calibri"/>
              </a:rPr>
              <a:t>broader</a:t>
            </a:r>
            <a:r>
              <a:rPr lang="fr-FR" sz="1100" dirty="0" smtClean="0">
                <a:solidFill>
                  <a:schemeClr val="dk1"/>
                </a:solidFill>
                <a:latin typeface="Calibri"/>
                <a:ea typeface="Calibri"/>
                <a:cs typeface="Calibri"/>
                <a:sym typeface="Calibri"/>
              </a:rPr>
              <a:t> issues</a:t>
            </a:r>
          </a:p>
          <a:p>
            <a:endParaRPr lang="en-US" dirty="0"/>
          </a:p>
        </p:txBody>
      </p:sp>
    </p:spTree>
    <p:extLst>
      <p:ext uri="{BB962C8B-B14F-4D97-AF65-F5344CB8AC3E}">
        <p14:creationId xmlns:p14="http://schemas.microsoft.com/office/powerpoint/2010/main" xmlns="" val="11318488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Shape 3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25" name="Shape 325"/>
          <p:cNvSpPr txBox="1">
            <a:spLocks noGrp="1"/>
          </p:cNvSpPr>
          <p:nvPr>
            <p:ph type="body" idx="1"/>
          </p:nvPr>
        </p:nvSpPr>
        <p:spPr>
          <a:xfrm>
            <a:off x="685800" y="4343405"/>
            <a:ext cx="5486400" cy="4114805"/>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fr-FR" sz="1200" dirty="0" err="1">
                <a:solidFill>
                  <a:schemeClr val="dk1"/>
                </a:solidFill>
                <a:latin typeface="Calibri"/>
                <a:ea typeface="Calibri"/>
                <a:cs typeface="Calibri"/>
                <a:sym typeface="Calibri"/>
              </a:rPr>
              <a:t>Some</a:t>
            </a:r>
            <a:r>
              <a:rPr lang="fr-FR" sz="1200" dirty="0">
                <a:solidFill>
                  <a:schemeClr val="dk1"/>
                </a:solidFill>
                <a:latin typeface="Calibri"/>
                <a:ea typeface="Calibri"/>
                <a:cs typeface="Calibri"/>
                <a:sym typeface="Calibri"/>
              </a:rPr>
              <a:t> </a:t>
            </a:r>
            <a:r>
              <a:rPr lang="fr-FR" sz="1200" dirty="0" err="1" smtClean="0">
                <a:solidFill>
                  <a:schemeClr val="dk1"/>
                </a:solidFill>
                <a:latin typeface="Calibri"/>
                <a:ea typeface="Calibri"/>
                <a:cs typeface="Calibri"/>
                <a:sym typeface="Calibri"/>
              </a:rPr>
              <a:t>context</a:t>
            </a:r>
            <a:r>
              <a:rPr lang="fr-FR" sz="1200" dirty="0" smtClean="0">
                <a:solidFill>
                  <a:schemeClr val="dk1"/>
                </a:solidFill>
                <a:latin typeface="Calibri"/>
                <a:ea typeface="Calibri"/>
                <a:cs typeface="Calibri"/>
                <a:sym typeface="Calibri"/>
              </a:rPr>
              <a:t>:</a:t>
            </a:r>
            <a:r>
              <a:rPr lang="en-ZA" sz="1200" dirty="0" smtClean="0"/>
              <a:t>The Corridors of Freedom is revealing  as a high-profile mayoral project with a clear intention to remake the city</a:t>
            </a:r>
          </a:p>
          <a:p>
            <a:pPr marL="0" marR="0" lvl="0" indent="0" algn="l" rtl="0">
              <a:spcBef>
                <a:spcPts val="0"/>
              </a:spcBef>
              <a:buSzPct val="25000"/>
              <a:buNone/>
            </a:pPr>
            <a:endParaRPr lang="fr-FR" sz="1200" dirty="0">
              <a:solidFill>
                <a:schemeClr val="dk1"/>
              </a:solidFill>
              <a:latin typeface="Calibri"/>
              <a:ea typeface="Calibri"/>
              <a:cs typeface="Calibri"/>
              <a:sym typeface="Calibri"/>
            </a:endParaRPr>
          </a:p>
          <a:p>
            <a:pPr marL="457200" marR="0" lvl="0" indent="-304800" algn="l" rtl="0">
              <a:spcBef>
                <a:spcPts val="0"/>
              </a:spcBef>
              <a:buClr>
                <a:schemeClr val="dk1"/>
              </a:buClr>
              <a:buSzPct val="100000"/>
              <a:buFont typeface="Calibri"/>
              <a:buChar char="-"/>
            </a:pPr>
            <a:r>
              <a:rPr lang="fr-FR" sz="1200" dirty="0">
                <a:solidFill>
                  <a:schemeClr val="dk1"/>
                </a:solidFill>
                <a:latin typeface="Calibri"/>
                <a:ea typeface="Calibri"/>
                <a:cs typeface="Calibri"/>
                <a:sym typeface="Calibri"/>
              </a:rPr>
              <a:t>Future planning must </a:t>
            </a:r>
            <a:r>
              <a:rPr lang="fr-FR" sz="1200" dirty="0" err="1">
                <a:solidFill>
                  <a:schemeClr val="dk1"/>
                </a:solidFill>
                <a:latin typeface="Calibri"/>
                <a:ea typeface="Calibri"/>
                <a:cs typeface="Calibri"/>
                <a:sym typeface="Calibri"/>
              </a:rPr>
              <a:t>address</a:t>
            </a:r>
            <a:r>
              <a:rPr lang="fr-FR" sz="1200" dirty="0">
                <a:solidFill>
                  <a:schemeClr val="dk1"/>
                </a:solidFill>
                <a:latin typeface="Calibri"/>
                <a:ea typeface="Calibri"/>
                <a:cs typeface="Calibri"/>
                <a:sym typeface="Calibri"/>
              </a:rPr>
              <a:t> </a:t>
            </a:r>
            <a:r>
              <a:rPr lang="fr-FR" sz="1200" dirty="0" err="1">
                <a:solidFill>
                  <a:schemeClr val="dk1"/>
                </a:solidFill>
                <a:latin typeface="Calibri"/>
                <a:ea typeface="Calibri"/>
                <a:cs typeface="Calibri"/>
                <a:sym typeface="Calibri"/>
              </a:rPr>
              <a:t>sustainability</a:t>
            </a:r>
            <a:r>
              <a:rPr lang="fr-FR" sz="1200" dirty="0">
                <a:solidFill>
                  <a:schemeClr val="dk1"/>
                </a:solidFill>
                <a:latin typeface="Calibri"/>
                <a:ea typeface="Calibri"/>
                <a:cs typeface="Calibri"/>
                <a:sym typeface="Calibri"/>
              </a:rPr>
              <a:t> and </a:t>
            </a:r>
            <a:r>
              <a:rPr lang="fr-FR" sz="1200" dirty="0" err="1">
                <a:solidFill>
                  <a:schemeClr val="dk1"/>
                </a:solidFill>
                <a:latin typeface="Calibri"/>
                <a:ea typeface="Calibri"/>
                <a:cs typeface="Calibri"/>
                <a:sym typeface="Calibri"/>
              </a:rPr>
              <a:t>inequity</a:t>
            </a:r>
            <a:endParaRPr lang="fr-FR" sz="1200" dirty="0">
              <a:solidFill>
                <a:schemeClr val="dk1"/>
              </a:solidFill>
              <a:latin typeface="Calibri"/>
              <a:ea typeface="Calibri"/>
              <a:cs typeface="Calibri"/>
              <a:sym typeface="Calibri"/>
            </a:endParaRPr>
          </a:p>
          <a:p>
            <a:pPr marL="457200" marR="0" lvl="0" indent="-304800" algn="l" rtl="0">
              <a:spcBef>
                <a:spcPts val="0"/>
              </a:spcBef>
              <a:buClr>
                <a:schemeClr val="dk1"/>
              </a:buClr>
              <a:buSzPct val="100000"/>
              <a:buFont typeface="Calibri"/>
              <a:buChar char="-"/>
            </a:pPr>
            <a:r>
              <a:rPr lang="fr-FR" sz="1200" dirty="0" err="1">
                <a:solidFill>
                  <a:schemeClr val="dk1"/>
                </a:solidFill>
                <a:latin typeface="Calibri"/>
                <a:ea typeface="Calibri"/>
                <a:cs typeface="Calibri"/>
                <a:sym typeface="Calibri"/>
              </a:rPr>
              <a:t>most</a:t>
            </a:r>
            <a:r>
              <a:rPr lang="fr-FR" sz="1200" dirty="0">
                <a:solidFill>
                  <a:schemeClr val="dk1"/>
                </a:solidFill>
                <a:latin typeface="Calibri"/>
                <a:ea typeface="Calibri"/>
                <a:cs typeface="Calibri"/>
                <a:sym typeface="Calibri"/>
              </a:rPr>
              <a:t> efficient </a:t>
            </a:r>
            <a:r>
              <a:rPr lang="fr-FR" sz="1200" dirty="0" err="1">
                <a:solidFill>
                  <a:schemeClr val="dk1"/>
                </a:solidFill>
                <a:latin typeface="Calibri"/>
                <a:ea typeface="Calibri"/>
                <a:cs typeface="Calibri"/>
                <a:sym typeface="Calibri"/>
              </a:rPr>
              <a:t>urban</a:t>
            </a:r>
            <a:r>
              <a:rPr lang="fr-FR" sz="1200" dirty="0">
                <a:solidFill>
                  <a:schemeClr val="dk1"/>
                </a:solidFill>
                <a:latin typeface="Calibri"/>
                <a:ea typeface="Calibri"/>
                <a:cs typeface="Calibri"/>
                <a:sym typeface="Calibri"/>
              </a:rPr>
              <a:t> </a:t>
            </a:r>
            <a:r>
              <a:rPr lang="fr-FR" sz="1200" dirty="0" err="1">
                <a:solidFill>
                  <a:schemeClr val="dk1"/>
                </a:solidFill>
                <a:latin typeface="Calibri"/>
                <a:ea typeface="Calibri"/>
                <a:cs typeface="Calibri"/>
                <a:sym typeface="Calibri"/>
              </a:rPr>
              <a:t>form</a:t>
            </a:r>
            <a:r>
              <a:rPr lang="fr-FR" sz="1200" dirty="0">
                <a:solidFill>
                  <a:schemeClr val="dk1"/>
                </a:solidFill>
                <a:latin typeface="Calibri"/>
                <a:ea typeface="Calibri"/>
                <a:cs typeface="Calibri"/>
                <a:sym typeface="Calibri"/>
              </a:rPr>
              <a:t> </a:t>
            </a:r>
            <a:r>
              <a:rPr lang="fr-FR" sz="1200" dirty="0" err="1">
                <a:solidFill>
                  <a:schemeClr val="dk1"/>
                </a:solidFill>
                <a:latin typeface="Calibri"/>
                <a:ea typeface="Calibri"/>
                <a:cs typeface="Calibri"/>
                <a:sym typeface="Calibri"/>
              </a:rPr>
              <a:t>is</a:t>
            </a:r>
            <a:r>
              <a:rPr lang="fr-FR" sz="1200" dirty="0">
                <a:solidFill>
                  <a:schemeClr val="dk1"/>
                </a:solidFill>
                <a:latin typeface="Calibri"/>
                <a:ea typeface="Calibri"/>
                <a:cs typeface="Calibri"/>
                <a:sym typeface="Calibri"/>
              </a:rPr>
              <a:t> compact, mixed land-use </a:t>
            </a:r>
            <a:r>
              <a:rPr lang="fr-FR" sz="1200" dirty="0" err="1">
                <a:solidFill>
                  <a:schemeClr val="dk1"/>
                </a:solidFill>
                <a:latin typeface="Calibri"/>
                <a:ea typeface="Calibri"/>
                <a:cs typeface="Calibri"/>
                <a:sym typeface="Calibri"/>
              </a:rPr>
              <a:t>with</a:t>
            </a:r>
            <a:r>
              <a:rPr lang="fr-FR" sz="1200" dirty="0">
                <a:solidFill>
                  <a:schemeClr val="dk1"/>
                </a:solidFill>
                <a:latin typeface="Calibri"/>
                <a:ea typeface="Calibri"/>
                <a:cs typeface="Calibri"/>
                <a:sym typeface="Calibri"/>
              </a:rPr>
              <a:t> an extensive public transport network (high </a:t>
            </a:r>
            <a:r>
              <a:rPr lang="fr-FR" sz="1200" dirty="0" err="1">
                <a:solidFill>
                  <a:schemeClr val="dk1"/>
                </a:solidFill>
                <a:latin typeface="Calibri"/>
                <a:ea typeface="Calibri"/>
                <a:cs typeface="Calibri"/>
                <a:sym typeface="Calibri"/>
              </a:rPr>
              <a:t>intensity</a:t>
            </a:r>
            <a:r>
              <a:rPr lang="fr-FR" sz="1200" dirty="0">
                <a:solidFill>
                  <a:schemeClr val="dk1"/>
                </a:solidFill>
                <a:latin typeface="Calibri"/>
                <a:ea typeface="Calibri"/>
                <a:cs typeface="Calibri"/>
                <a:sym typeface="Calibri"/>
              </a:rPr>
              <a:t> </a:t>
            </a:r>
            <a:r>
              <a:rPr lang="fr-FR" sz="1200" dirty="0" err="1">
                <a:solidFill>
                  <a:schemeClr val="dk1"/>
                </a:solidFill>
                <a:latin typeface="Calibri"/>
                <a:ea typeface="Calibri"/>
                <a:cs typeface="Calibri"/>
                <a:sym typeface="Calibri"/>
              </a:rPr>
              <a:t>movement</a:t>
            </a:r>
            <a:r>
              <a:rPr lang="fr-FR" sz="1200" dirty="0">
                <a:solidFill>
                  <a:schemeClr val="dk1"/>
                </a:solidFill>
                <a:latin typeface="Calibri"/>
                <a:ea typeface="Calibri"/>
                <a:cs typeface="Calibri"/>
                <a:sym typeface="Calibri"/>
              </a:rPr>
              <a:t> corridors)</a:t>
            </a:r>
          </a:p>
          <a:p>
            <a:pPr marL="0" marR="0" lvl="0" indent="457200" algn="l" rtl="0">
              <a:spcBef>
                <a:spcPts val="0"/>
              </a:spcBef>
              <a:buSzPct val="25000"/>
              <a:buNone/>
            </a:pPr>
            <a:r>
              <a:rPr lang="fr-FR" sz="1200" dirty="0" err="1">
                <a:solidFill>
                  <a:schemeClr val="dk1"/>
                </a:solidFill>
                <a:latin typeface="Calibri"/>
                <a:ea typeface="Calibri"/>
                <a:cs typeface="Calibri"/>
                <a:sym typeface="Calibri"/>
              </a:rPr>
              <a:t>Idea</a:t>
            </a:r>
            <a:r>
              <a:rPr lang="fr-FR" sz="1200" dirty="0">
                <a:solidFill>
                  <a:schemeClr val="dk1"/>
                </a:solidFill>
                <a:latin typeface="Calibri"/>
                <a:ea typeface="Calibri"/>
                <a:cs typeface="Calibri"/>
                <a:sym typeface="Calibri"/>
              </a:rPr>
              <a:t> </a:t>
            </a:r>
            <a:r>
              <a:rPr lang="fr-FR" sz="1200" dirty="0" err="1">
                <a:solidFill>
                  <a:schemeClr val="dk1"/>
                </a:solidFill>
                <a:latin typeface="Calibri"/>
                <a:ea typeface="Calibri"/>
                <a:cs typeface="Calibri"/>
                <a:sym typeface="Calibri"/>
              </a:rPr>
              <a:t>that</a:t>
            </a:r>
            <a:r>
              <a:rPr lang="fr-FR" sz="1200" dirty="0">
                <a:solidFill>
                  <a:schemeClr val="dk1"/>
                </a:solidFill>
                <a:latin typeface="Calibri"/>
                <a:ea typeface="Calibri"/>
                <a:cs typeface="Calibri"/>
                <a:sym typeface="Calibri"/>
              </a:rPr>
              <a:t> compact city </a:t>
            </a:r>
            <a:r>
              <a:rPr lang="fr-FR" sz="1200" dirty="0" err="1">
                <a:solidFill>
                  <a:schemeClr val="dk1"/>
                </a:solidFill>
                <a:latin typeface="Calibri"/>
                <a:ea typeface="Calibri"/>
                <a:cs typeface="Calibri"/>
                <a:sym typeface="Calibri"/>
              </a:rPr>
              <a:t>is</a:t>
            </a:r>
            <a:r>
              <a:rPr lang="fr-FR" sz="1200" dirty="0">
                <a:solidFill>
                  <a:schemeClr val="dk1"/>
                </a:solidFill>
                <a:latin typeface="Calibri"/>
                <a:ea typeface="Calibri"/>
                <a:cs typeface="Calibri"/>
                <a:sym typeface="Calibri"/>
              </a:rPr>
              <a:t> </a:t>
            </a:r>
            <a:r>
              <a:rPr lang="fr-FR" sz="1200" dirty="0" err="1">
                <a:solidFill>
                  <a:schemeClr val="dk1"/>
                </a:solidFill>
                <a:latin typeface="Calibri"/>
                <a:ea typeface="Calibri"/>
                <a:cs typeface="Calibri"/>
                <a:sym typeface="Calibri"/>
              </a:rPr>
              <a:t>energy</a:t>
            </a:r>
            <a:r>
              <a:rPr lang="fr-FR" sz="1200" dirty="0">
                <a:solidFill>
                  <a:schemeClr val="dk1"/>
                </a:solidFill>
                <a:latin typeface="Calibri"/>
                <a:ea typeface="Calibri"/>
                <a:cs typeface="Calibri"/>
                <a:sym typeface="Calibri"/>
              </a:rPr>
              <a:t> efficient + </a:t>
            </a:r>
            <a:r>
              <a:rPr lang="fr-FR" sz="1200" dirty="0" err="1">
                <a:solidFill>
                  <a:schemeClr val="dk1"/>
                </a:solidFill>
                <a:latin typeface="Calibri"/>
                <a:ea typeface="Calibri"/>
                <a:cs typeface="Calibri"/>
                <a:sym typeface="Calibri"/>
              </a:rPr>
              <a:t>greater</a:t>
            </a:r>
            <a:r>
              <a:rPr lang="fr-FR" sz="1200" dirty="0">
                <a:solidFill>
                  <a:schemeClr val="dk1"/>
                </a:solidFill>
                <a:latin typeface="Calibri"/>
                <a:ea typeface="Calibri"/>
                <a:cs typeface="Calibri"/>
                <a:sym typeface="Calibri"/>
              </a:rPr>
              <a:t> </a:t>
            </a:r>
            <a:r>
              <a:rPr lang="fr-FR" sz="1200" dirty="0" err="1">
                <a:solidFill>
                  <a:schemeClr val="dk1"/>
                </a:solidFill>
                <a:latin typeface="Calibri"/>
                <a:ea typeface="Calibri"/>
                <a:cs typeface="Calibri"/>
                <a:sym typeface="Calibri"/>
              </a:rPr>
              <a:t>access</a:t>
            </a:r>
            <a:r>
              <a:rPr lang="fr-FR" sz="1200" dirty="0">
                <a:solidFill>
                  <a:schemeClr val="dk1"/>
                </a:solidFill>
                <a:latin typeface="Calibri"/>
                <a:ea typeface="Calibri"/>
                <a:cs typeface="Calibri"/>
                <a:sym typeface="Calibri"/>
              </a:rPr>
              <a:t> to services, promotion of social </a:t>
            </a:r>
            <a:r>
              <a:rPr lang="fr-FR" sz="1200" dirty="0" err="1">
                <a:solidFill>
                  <a:schemeClr val="dk1"/>
                </a:solidFill>
                <a:latin typeface="Calibri"/>
                <a:ea typeface="Calibri"/>
                <a:cs typeface="Calibri"/>
                <a:sym typeface="Calibri"/>
              </a:rPr>
              <a:t>cohesion</a:t>
            </a:r>
            <a:r>
              <a:rPr lang="fr-FR" sz="1200" dirty="0">
                <a:solidFill>
                  <a:schemeClr val="dk1"/>
                </a:solidFill>
                <a:latin typeface="Calibri"/>
                <a:ea typeface="Calibri"/>
                <a:cs typeface="Calibri"/>
                <a:sym typeface="Calibri"/>
              </a:rPr>
              <a:t>, </a:t>
            </a:r>
            <a:r>
              <a:rPr lang="fr-FR" sz="1200" dirty="0" err="1">
                <a:solidFill>
                  <a:schemeClr val="dk1"/>
                </a:solidFill>
                <a:latin typeface="Calibri"/>
                <a:ea typeface="Calibri"/>
                <a:cs typeface="Calibri"/>
                <a:sym typeface="Calibri"/>
              </a:rPr>
              <a:t>creation</a:t>
            </a:r>
            <a:r>
              <a:rPr lang="fr-FR" sz="1200" dirty="0">
                <a:solidFill>
                  <a:schemeClr val="dk1"/>
                </a:solidFill>
                <a:latin typeface="Calibri"/>
                <a:ea typeface="Calibri"/>
                <a:cs typeface="Calibri"/>
                <a:sym typeface="Calibri"/>
              </a:rPr>
              <a:t> of vibrant </a:t>
            </a:r>
            <a:r>
              <a:rPr lang="fr-FR" sz="1200" dirty="0" err="1">
                <a:solidFill>
                  <a:schemeClr val="dk1"/>
                </a:solidFill>
                <a:latin typeface="Calibri"/>
                <a:ea typeface="Calibri"/>
                <a:cs typeface="Calibri"/>
                <a:sym typeface="Calibri"/>
              </a:rPr>
              <a:t>urban</a:t>
            </a:r>
            <a:r>
              <a:rPr lang="fr-FR" sz="1200" dirty="0">
                <a:solidFill>
                  <a:schemeClr val="dk1"/>
                </a:solidFill>
                <a:latin typeface="Calibri"/>
                <a:ea typeface="Calibri"/>
                <a:cs typeface="Calibri"/>
                <a:sym typeface="Calibri"/>
              </a:rPr>
              <a:t> </a:t>
            </a:r>
            <a:r>
              <a:rPr lang="fr-FR" sz="1200" dirty="0" err="1">
                <a:solidFill>
                  <a:schemeClr val="dk1"/>
                </a:solidFill>
                <a:latin typeface="Calibri"/>
                <a:ea typeface="Calibri"/>
                <a:cs typeface="Calibri"/>
                <a:sym typeface="Calibri"/>
              </a:rPr>
              <a:t>environment</a:t>
            </a:r>
            <a:r>
              <a:rPr lang="fr-FR" sz="1200" dirty="0">
                <a:solidFill>
                  <a:schemeClr val="dk1"/>
                </a:solidFill>
                <a:latin typeface="Calibri"/>
                <a:ea typeface="Calibri"/>
                <a:cs typeface="Calibri"/>
                <a:sym typeface="Calibri"/>
              </a:rPr>
              <a:t>.</a:t>
            </a:r>
          </a:p>
          <a:p>
            <a:pPr marL="0" marR="0" lvl="0" indent="0" algn="l" rtl="0">
              <a:spcBef>
                <a:spcPts val="0"/>
              </a:spcBef>
              <a:buNone/>
            </a:pPr>
            <a:endParaRPr sz="1200" dirty="0">
              <a:solidFill>
                <a:schemeClr val="dk1"/>
              </a:solidFill>
              <a:latin typeface="Calibri"/>
              <a:ea typeface="Calibri"/>
              <a:cs typeface="Calibri"/>
              <a:sym typeface="Calibri"/>
            </a:endParaRPr>
          </a:p>
          <a:p>
            <a:pPr marR="0" lvl="0" algn="l" rtl="0">
              <a:spcBef>
                <a:spcPts val="0"/>
              </a:spcBef>
              <a:buNone/>
            </a:pPr>
            <a:endParaRPr sz="1200" dirty="0">
              <a:solidFill>
                <a:schemeClr val="dk1"/>
              </a:solidFill>
              <a:latin typeface="Calibri"/>
              <a:ea typeface="Calibri"/>
              <a:cs typeface="Calibri"/>
              <a:sym typeface="Calibri"/>
            </a:endParaRPr>
          </a:p>
        </p:txBody>
      </p:sp>
      <p:sp>
        <p:nvSpPr>
          <p:cNvPr id="326" name="Shape 326"/>
          <p:cNvSpPr txBox="1">
            <a:spLocks noGrp="1"/>
          </p:cNvSpPr>
          <p:nvPr>
            <p:ph type="sldNum" idx="12"/>
          </p:nvPr>
        </p:nvSpPr>
        <p:spPr>
          <a:xfrm>
            <a:off x="3884613" y="868522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fr-FR">
                <a:solidFill>
                  <a:prstClr val="black"/>
                </a:solidFill>
                <a:latin typeface="Calibri"/>
                <a:ea typeface="Calibri"/>
                <a:cs typeface="Calibri"/>
                <a:sym typeface="Calibri"/>
              </a:rPr>
              <a:pPr>
                <a:buSzPct val="25000"/>
              </a:pPr>
              <a:t>30</a:t>
            </a:fld>
            <a:endParaRPr lang="fr-FR">
              <a:solidFill>
                <a:prstClr val="black"/>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Shape 33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Clr>
                <a:schemeClr val="dk1"/>
              </a:buClr>
              <a:buSzPct val="25000"/>
              <a:buFont typeface="Arial"/>
              <a:buNone/>
            </a:pPr>
            <a:r>
              <a:rPr lang="fr-FR" sz="1200">
                <a:solidFill>
                  <a:schemeClr val="dk1"/>
                </a:solidFill>
                <a:latin typeface="Calibri"/>
                <a:ea typeface="Calibri"/>
                <a:cs typeface="Calibri"/>
                <a:sym typeface="Calibri"/>
              </a:rPr>
              <a:t>Key features of CoF:</a:t>
            </a:r>
          </a:p>
          <a:p>
            <a:pPr marL="457200" lvl="0" indent="-304800">
              <a:spcBef>
                <a:spcPts val="0"/>
              </a:spcBef>
              <a:buClr>
                <a:schemeClr val="dk1"/>
              </a:buClr>
              <a:buSzPct val="100000"/>
              <a:buFont typeface="Calibri"/>
              <a:buChar char="-"/>
            </a:pPr>
            <a:r>
              <a:rPr lang="fr-FR" sz="1200">
                <a:solidFill>
                  <a:schemeClr val="dk1"/>
                </a:solidFill>
                <a:latin typeface="Calibri"/>
                <a:ea typeface="Calibri"/>
                <a:cs typeface="Calibri"/>
                <a:sym typeface="Calibri"/>
              </a:rPr>
              <a:t>safe neighbourhoods designed for cycling and walking (NTM) + attractive street conditions</a:t>
            </a:r>
          </a:p>
          <a:p>
            <a:pPr marL="457200" lvl="0" indent="-304800">
              <a:spcBef>
                <a:spcPts val="0"/>
              </a:spcBef>
              <a:buClr>
                <a:schemeClr val="dk1"/>
              </a:buClr>
              <a:buSzPct val="100000"/>
              <a:buFont typeface="Calibri"/>
              <a:buChar char="-"/>
            </a:pPr>
            <a:r>
              <a:rPr lang="fr-FR" sz="1200">
                <a:solidFill>
                  <a:schemeClr val="dk1"/>
                </a:solidFill>
                <a:latin typeface="Calibri"/>
                <a:ea typeface="Calibri"/>
                <a:cs typeface="Calibri"/>
                <a:sym typeface="Calibri"/>
              </a:rPr>
              <a:t>Mixed-use dev. where residential areas, office parks, shops, schools and other public services are close together, stimulating economic activity and creating opportunities</a:t>
            </a:r>
          </a:p>
          <a:p>
            <a:pPr marL="457200" lvl="0" indent="-304800">
              <a:spcBef>
                <a:spcPts val="0"/>
              </a:spcBef>
              <a:buClr>
                <a:schemeClr val="dk1"/>
              </a:buClr>
              <a:buSzPct val="100000"/>
              <a:buFont typeface="Calibri"/>
              <a:buChar char="-"/>
            </a:pPr>
            <a:r>
              <a:rPr lang="fr-FR" sz="1200">
                <a:solidFill>
                  <a:schemeClr val="dk1"/>
                </a:solidFill>
                <a:latin typeface="Calibri"/>
                <a:ea typeface="Calibri"/>
                <a:cs typeface="Calibri"/>
                <a:sym typeface="Calibri"/>
              </a:rPr>
              <a:t>‘Rich and poor, black and white living side by side’ - housing options provided cover a range of types and prices</a:t>
            </a:r>
          </a:p>
          <a:p>
            <a:pPr marL="457200" lvl="0" indent="-304800">
              <a:spcBef>
                <a:spcPts val="0"/>
              </a:spcBef>
              <a:buClr>
                <a:schemeClr val="dk1"/>
              </a:buClr>
              <a:buSzPct val="100000"/>
              <a:buFont typeface="Calibri"/>
              <a:buChar char="-"/>
            </a:pPr>
            <a:r>
              <a:rPr lang="fr-FR" sz="1200">
                <a:solidFill>
                  <a:schemeClr val="dk1"/>
                </a:solidFill>
                <a:latin typeface="Calibri"/>
                <a:ea typeface="Calibri"/>
                <a:cs typeface="Calibri"/>
                <a:sym typeface="Calibri"/>
              </a:rPr>
              <a:t>…</a:t>
            </a:r>
          </a:p>
          <a:p>
            <a:pPr lvl="0">
              <a:spcBef>
                <a:spcPts val="0"/>
              </a:spcBef>
              <a:buClr>
                <a:schemeClr val="dk1"/>
              </a:buClr>
              <a:buFont typeface="Arial"/>
              <a:buNone/>
            </a:pPr>
            <a:endParaRPr sz="1200">
              <a:solidFill>
                <a:schemeClr val="dk1"/>
              </a:solidFill>
              <a:latin typeface="Calibri"/>
              <a:ea typeface="Calibri"/>
              <a:cs typeface="Calibri"/>
              <a:sym typeface="Calibri"/>
            </a:endParaRPr>
          </a:p>
          <a:p>
            <a:pPr lvl="0">
              <a:spcBef>
                <a:spcPts val="0"/>
              </a:spcBef>
              <a:buClr>
                <a:schemeClr val="dk1"/>
              </a:buClr>
              <a:buSzPct val="91666"/>
              <a:buFont typeface="Arial"/>
              <a:buNone/>
            </a:pPr>
            <a:r>
              <a:rPr lang="fr-FR" sz="1200">
                <a:solidFill>
                  <a:schemeClr val="dk1"/>
                </a:solidFill>
                <a:latin typeface="Calibri"/>
                <a:ea typeface="Calibri"/>
                <a:cs typeface="Calibri"/>
                <a:sym typeface="Calibri"/>
              </a:rPr>
              <a:t>Idea that developing dedicated transport corridors holds a number of advantages for Joburg:</a:t>
            </a:r>
          </a:p>
          <a:p>
            <a:pPr marL="457200" lvl="0" indent="-304800">
              <a:spcBef>
                <a:spcPts val="0"/>
              </a:spcBef>
              <a:buClr>
                <a:schemeClr val="dk1"/>
              </a:buClr>
              <a:buSzPct val="100000"/>
              <a:buFont typeface="Calibri"/>
              <a:buChar char="-"/>
            </a:pPr>
            <a:r>
              <a:rPr lang="fr-FR" sz="1200">
                <a:solidFill>
                  <a:schemeClr val="dk1"/>
                </a:solidFill>
                <a:latin typeface="Calibri"/>
                <a:ea typeface="Calibri"/>
                <a:cs typeface="Calibri"/>
                <a:sym typeface="Calibri"/>
              </a:rPr>
              <a:t>Focus on productive land use and economic activities where transport infrastructure already existent or planned</a:t>
            </a:r>
          </a:p>
          <a:p>
            <a:pPr marL="457200" lvl="0" indent="-304800">
              <a:spcBef>
                <a:spcPts val="0"/>
              </a:spcBef>
              <a:buClr>
                <a:schemeClr val="dk1"/>
              </a:buClr>
              <a:buSzPct val="100000"/>
              <a:buFont typeface="Calibri"/>
              <a:buChar char="-"/>
            </a:pPr>
            <a:r>
              <a:rPr lang="fr-FR" sz="1200">
                <a:solidFill>
                  <a:schemeClr val="dk1"/>
                </a:solidFill>
                <a:latin typeface="Calibri"/>
                <a:ea typeface="Calibri"/>
                <a:cs typeface="Calibri"/>
                <a:sym typeface="Calibri"/>
              </a:rPr>
              <a:t>public transport seen as a viable alternative (because residents will live closer to work, shopping and leisure activities)</a:t>
            </a:r>
          </a:p>
          <a:p>
            <a:pPr marL="457200" lvl="0" indent="-304800">
              <a:spcBef>
                <a:spcPts val="0"/>
              </a:spcBef>
              <a:buClr>
                <a:schemeClr val="dk1"/>
              </a:buClr>
              <a:buSzPct val="100000"/>
              <a:buFont typeface="Calibri"/>
              <a:buChar char="-"/>
            </a:pPr>
            <a:r>
              <a:rPr lang="fr-FR" sz="1200">
                <a:solidFill>
                  <a:schemeClr val="dk1"/>
                </a:solidFill>
                <a:latin typeface="Calibri"/>
                <a:ea typeface="Calibri"/>
                <a:cs typeface="Calibri"/>
                <a:sym typeface="Calibri"/>
              </a:rPr>
              <a:t>High-density housing =&gt; stimulate opportunities for the SMME sector and small-scale operators in the informal sector</a:t>
            </a:r>
          </a:p>
          <a:p>
            <a:pPr marL="457200" lvl="0" indent="-304800">
              <a:spcBef>
                <a:spcPts val="0"/>
              </a:spcBef>
              <a:buClr>
                <a:schemeClr val="dk1"/>
              </a:buClr>
              <a:buSzPct val="100000"/>
              <a:buFont typeface="Calibri"/>
              <a:buChar char="-"/>
            </a:pPr>
            <a:r>
              <a:rPr lang="fr-FR" sz="1200">
                <a:solidFill>
                  <a:schemeClr val="dk1"/>
                </a:solidFill>
                <a:latin typeface="Calibri"/>
                <a:ea typeface="Calibri"/>
                <a:cs typeface="Calibri"/>
                <a:sym typeface="Calibri"/>
              </a:rPr>
              <a:t>Citing a number of examples linked to economies of agglomeration</a:t>
            </a:r>
          </a:p>
          <a:p>
            <a:pPr lvl="0">
              <a:spcBef>
                <a:spcPts val="0"/>
              </a:spcBef>
              <a:buClr>
                <a:schemeClr val="dk1"/>
              </a:buClr>
              <a:buFont typeface="Arial"/>
              <a:buNone/>
            </a:pPr>
            <a:endParaRPr sz="1200">
              <a:solidFill>
                <a:schemeClr val="dk1"/>
              </a:solidFill>
              <a:latin typeface="Calibri"/>
              <a:ea typeface="Calibri"/>
              <a:cs typeface="Calibri"/>
              <a:sym typeface="Calibri"/>
            </a:endParaRPr>
          </a:p>
          <a:p>
            <a:pPr lvl="0">
              <a:spcBef>
                <a:spcPts val="0"/>
              </a:spcBef>
              <a:buClr>
                <a:schemeClr val="dk1"/>
              </a:buClr>
              <a:buSzPct val="91666"/>
              <a:buFont typeface="Arial"/>
              <a:buNone/>
            </a:pPr>
            <a:r>
              <a:rPr lang="fr-FR" sz="1200">
                <a:solidFill>
                  <a:schemeClr val="dk1"/>
                </a:solidFill>
                <a:latin typeface="Calibri"/>
                <a:ea typeface="Calibri"/>
                <a:cs typeface="Calibri"/>
                <a:sym typeface="Calibri"/>
              </a:rPr>
              <a:t>(drawn from CoJ Website on COF)</a:t>
            </a:r>
          </a:p>
          <a:p>
            <a:pPr lvl="0">
              <a:spcBef>
                <a:spcPts val="0"/>
              </a:spcBef>
              <a:buNone/>
            </a:pPr>
            <a:endParaRPr/>
          </a:p>
        </p:txBody>
      </p:sp>
      <p:sp>
        <p:nvSpPr>
          <p:cNvPr id="332" name="Shape 3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Shape 3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8" name="Shape 33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342900" lvl="0" indent="-139700" rtl="0">
              <a:spcBef>
                <a:spcPts val="0"/>
              </a:spcBef>
              <a:buNone/>
            </a:pPr>
            <a:r>
              <a:rPr lang="fr-FR" sz="1400">
                <a:solidFill>
                  <a:schemeClr val="dk1"/>
                </a:solidFill>
                <a:latin typeface="Calibri"/>
                <a:ea typeface="Calibri"/>
                <a:cs typeface="Calibri"/>
                <a:sym typeface="Calibri"/>
              </a:rPr>
              <a:t>Louis Botha</a:t>
            </a:r>
          </a:p>
          <a:p>
            <a:pPr marL="342900" lvl="0" indent="-209550">
              <a:spcBef>
                <a:spcPts val="0"/>
              </a:spcBef>
              <a:buClr>
                <a:schemeClr val="dk1"/>
              </a:buClr>
              <a:buSzPct val="78571"/>
              <a:buFont typeface="Arial"/>
              <a:buNone/>
            </a:pPr>
            <a:endParaRPr sz="1400">
              <a:solidFill>
                <a:schemeClr val="dk1"/>
              </a:solidFill>
              <a:latin typeface="Calibri"/>
              <a:ea typeface="Calibri"/>
              <a:cs typeface="Calibri"/>
              <a:sym typeface="Calibri"/>
            </a:endParaRPr>
          </a:p>
          <a:p>
            <a:pPr marL="203200" lvl="0" indent="-69850">
              <a:spcBef>
                <a:spcPts val="0"/>
              </a:spcBef>
              <a:buClr>
                <a:schemeClr val="dk1"/>
              </a:buClr>
              <a:buSzPct val="78571"/>
              <a:buFont typeface="Arial"/>
              <a:buNone/>
            </a:pPr>
            <a:r>
              <a:rPr lang="fr-FR" sz="1400">
                <a:solidFill>
                  <a:schemeClr val="dk1"/>
                </a:solidFill>
                <a:latin typeface="Calibri"/>
                <a:ea typeface="Calibri"/>
                <a:cs typeface="Calibri"/>
                <a:sym typeface="Calibri"/>
              </a:rPr>
              <a:t>Some of those images highlight the challenges - poverty, informality, marginalisation -- issues that the CoF is trying to address, also refer to the diversity of communities along the corridors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Shape 3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4" name="Shape 34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fr-FR"/>
              <a:t>Louis Botha</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Shape 3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0" name="Shape 35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fr-FR"/>
              <a:t>Westbury --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Shape 3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6" name="Shape 35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fr-FR"/>
              <a:t>Westbury --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Shape 2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9" name="Shape 27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Clr>
                <a:schemeClr val="dk1"/>
              </a:buClr>
              <a:buSzPct val="91666"/>
              <a:buFont typeface="Arial"/>
              <a:buNone/>
            </a:pPr>
            <a:r>
              <a:rPr lang="fr-FR" sz="1200">
                <a:solidFill>
                  <a:srgbClr val="333333"/>
                </a:solidFill>
                <a:highlight>
                  <a:srgbClr val="FFFFFF"/>
                </a:highlight>
              </a:rPr>
              <a:t>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Shape 3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2" name="Shape 36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fr-FR"/>
              <a:t>Marlboro South</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Shape 3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8" name="Shape 36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fr-FR" dirty="0" err="1"/>
              <a:t>reclaimed</a:t>
            </a:r>
            <a:r>
              <a:rPr lang="fr-FR" dirty="0"/>
              <a:t> </a:t>
            </a:r>
            <a:r>
              <a:rPr lang="fr-FR" dirty="0" err="1"/>
              <a:t>spaces</a:t>
            </a:r>
            <a:r>
              <a:rPr lang="fr-FR" dirty="0"/>
              <a:t> </a:t>
            </a:r>
            <a:r>
              <a:rPr lang="fr-FR" dirty="0" err="1"/>
              <a:t>within</a:t>
            </a:r>
            <a:r>
              <a:rPr lang="fr-FR" dirty="0"/>
              <a:t> </a:t>
            </a:r>
            <a:r>
              <a:rPr lang="fr-FR" dirty="0" err="1"/>
              <a:t>abandoned</a:t>
            </a:r>
            <a:r>
              <a:rPr lang="fr-FR" dirty="0"/>
              <a:t> </a:t>
            </a:r>
            <a:r>
              <a:rPr lang="fr-FR" dirty="0" err="1"/>
              <a:t>warehouses</a:t>
            </a:r>
            <a:endParaRPr lang="fr-F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Shape 3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4" name="Shape 37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fr-FR"/>
              <a:t>Park Station -- space of intense and diversified forms of mobility</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Shape 3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0" name="Shape 38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fr-FR"/>
              <a:t>Park Station -- BRT station</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Shape 3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6" name="Shape 38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Shape 3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9" name="Shape 39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ZA" dirty="0" smtClean="0"/>
              <a:t>Either</a:t>
            </a:r>
            <a:r>
              <a:rPr lang="en-ZA" baseline="0" dirty="0" smtClean="0"/>
              <a:t> complete or delete slide</a:t>
            </a: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Shape 4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4" name="Shape 41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Shape 439"/>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lnSpc>
                <a:spcPct val="100000"/>
              </a:lnSpc>
              <a:spcBef>
                <a:spcPts val="0"/>
              </a:spcBef>
              <a:buNone/>
            </a:pPr>
            <a:r>
              <a:rPr lang="en-ZA" sz="1200" dirty="0" smtClean="0">
                <a:latin typeface="Calibri"/>
                <a:ea typeface="Calibri"/>
                <a:cs typeface="Calibri"/>
                <a:sym typeface="Calibri"/>
              </a:rPr>
              <a:t>Collective consensus – ability to convince third parties</a:t>
            </a:r>
          </a:p>
          <a:p>
            <a:pPr lvl="0" rtl="0">
              <a:lnSpc>
                <a:spcPct val="100000"/>
              </a:lnSpc>
              <a:spcBef>
                <a:spcPts val="0"/>
              </a:spcBef>
              <a:buNone/>
            </a:pPr>
            <a:r>
              <a:rPr lang="en-ZA" sz="1200" dirty="0" smtClean="0">
                <a:latin typeface="Calibri"/>
                <a:ea typeface="Calibri"/>
                <a:cs typeface="Calibri"/>
                <a:sym typeface="Calibri"/>
              </a:rPr>
              <a:t>Now beginning to understand what is happening in a very limited</a:t>
            </a:r>
            <a:r>
              <a:rPr lang="en-ZA" sz="1200" baseline="0" dirty="0" smtClean="0">
                <a:latin typeface="Calibri"/>
                <a:ea typeface="Calibri"/>
                <a:cs typeface="Calibri"/>
                <a:sym typeface="Calibri"/>
              </a:rPr>
              <a:t> way but very late as many of the decisions have already been taken and are operating irrespective of what actually exists on the ground</a:t>
            </a:r>
            <a:endParaRPr lang="en-ZA" sz="1200" dirty="0" smtClean="0">
              <a:latin typeface="Calibri"/>
              <a:ea typeface="Calibri"/>
              <a:cs typeface="Calibri"/>
              <a:sym typeface="Calibri"/>
            </a:endParaRPr>
          </a:p>
          <a:p>
            <a:pPr lvl="0" rtl="0">
              <a:lnSpc>
                <a:spcPct val="100000"/>
              </a:lnSpc>
              <a:spcBef>
                <a:spcPts val="0"/>
              </a:spcBef>
              <a:buNone/>
            </a:pPr>
            <a:r>
              <a:rPr lang="en-ZA" sz="1200" dirty="0" smtClean="0">
                <a:latin typeface="Calibri"/>
                <a:ea typeface="Calibri"/>
                <a:cs typeface="Calibri"/>
                <a:sym typeface="Calibri"/>
              </a:rPr>
              <a:t>Promise of densification bonuses and tax rebates but hasn’t come through</a:t>
            </a:r>
            <a:r>
              <a:rPr lang="en-ZA" sz="1200" baseline="0" dirty="0" smtClean="0">
                <a:latin typeface="Calibri"/>
                <a:ea typeface="Calibri"/>
                <a:cs typeface="Calibri"/>
                <a:sym typeface="Calibri"/>
              </a:rPr>
              <a:t> – history of mistrust</a:t>
            </a:r>
            <a:endParaRPr sz="1200" dirty="0">
              <a:latin typeface="Calibri"/>
              <a:ea typeface="Calibri"/>
              <a:cs typeface="Calibri"/>
              <a:sym typeface="Calibri"/>
            </a:endParaRPr>
          </a:p>
        </p:txBody>
      </p:sp>
      <p:sp>
        <p:nvSpPr>
          <p:cNvPr id="440" name="Shape 4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Shape 4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5" name="Shape 44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fr-FR"/>
              <a:t>Talk about the role of property developers in this project. Difference between the ones that are interested in considering investments in the CoF and those whose interests lie outside (big, small players…)</a:t>
            </a:r>
          </a:p>
          <a:p>
            <a:pPr lvl="0">
              <a:spcBef>
                <a:spcPts val="0"/>
              </a:spcBef>
              <a:buNone/>
            </a:pPr>
            <a:r>
              <a:rPr lang="fr-FR"/>
              <a:t>IHS and Growthpoint -- both are tentatively looking at it.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Shape 4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0" name="Shape 45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fr-FR" dirty="0" err="1"/>
              <a:t>Growth</a:t>
            </a:r>
            <a:r>
              <a:rPr lang="fr-FR" dirty="0"/>
              <a:t> Point -- </a:t>
            </a:r>
            <a:r>
              <a:rPr lang="fr-FR" dirty="0" err="1"/>
              <a:t>based</a:t>
            </a:r>
            <a:r>
              <a:rPr lang="fr-FR" dirty="0"/>
              <a:t> in </a:t>
            </a:r>
            <a:r>
              <a:rPr lang="fr-FR" dirty="0" err="1"/>
              <a:t>Sandton</a:t>
            </a:r>
            <a:r>
              <a:rPr lang="fr-FR" dirty="0"/>
              <a:t>. </a:t>
            </a:r>
            <a:r>
              <a:rPr lang="fr-FR" dirty="0" err="1"/>
              <a:t>Mainly</a:t>
            </a:r>
            <a:r>
              <a:rPr lang="fr-FR" dirty="0"/>
              <a:t> commercial </a:t>
            </a:r>
            <a:r>
              <a:rPr lang="fr-FR" dirty="0" err="1"/>
              <a:t>developments</a:t>
            </a:r>
            <a:r>
              <a:rPr lang="fr-FR" dirty="0"/>
              <a:t> (Office, commerce, </a:t>
            </a:r>
            <a:r>
              <a:rPr lang="fr-FR" dirty="0" err="1"/>
              <a:t>industry</a:t>
            </a:r>
            <a:r>
              <a:rPr lang="fr-FR" dirty="0" smtClean="0"/>
              <a:t>)</a:t>
            </a:r>
          </a:p>
          <a:p>
            <a:pPr lvl="0">
              <a:spcBef>
                <a:spcPts val="0"/>
              </a:spcBef>
              <a:buNone/>
            </a:pPr>
            <a:endParaRPr lang="fr-FR" dirty="0" smtClean="0"/>
          </a:p>
          <a:p>
            <a:pPr lvl="0">
              <a:spcBef>
                <a:spcPts val="0"/>
              </a:spcBef>
              <a:buNone/>
            </a:pPr>
            <a:r>
              <a:rPr lang="fr-FR" dirty="0" err="1" smtClean="0"/>
              <a:t>Reinforcing</a:t>
            </a:r>
            <a:r>
              <a:rPr lang="fr-FR" dirty="0" smtClean="0"/>
              <a:t> </a:t>
            </a:r>
            <a:r>
              <a:rPr lang="fr-FR" dirty="0" err="1" smtClean="0"/>
              <a:t>historic</a:t>
            </a:r>
            <a:r>
              <a:rPr lang="fr-FR" baseline="0" dirty="0" smtClean="0"/>
              <a:t> </a:t>
            </a:r>
            <a:r>
              <a:rPr lang="fr-FR" baseline="0" dirty="0" err="1" smtClean="0"/>
              <a:t>nodes</a:t>
            </a:r>
            <a:r>
              <a:rPr lang="fr-FR" baseline="0" dirty="0" smtClean="0"/>
              <a:t> – importance – </a:t>
            </a:r>
            <a:r>
              <a:rPr lang="fr-FR" baseline="0" dirty="0" err="1" smtClean="0"/>
              <a:t>maintained</a:t>
            </a:r>
            <a:r>
              <a:rPr lang="fr-FR" baseline="0" dirty="0" smtClean="0"/>
              <a:t> spatial </a:t>
            </a:r>
            <a:r>
              <a:rPr lang="fr-FR" baseline="0" dirty="0" err="1" smtClean="0"/>
              <a:t>dynamics</a:t>
            </a:r>
            <a:r>
              <a:rPr lang="fr-FR" baseline="0" dirty="0" smtClean="0"/>
              <a:t> of </a:t>
            </a:r>
            <a:r>
              <a:rPr lang="fr-FR" baseline="0" dirty="0" err="1" smtClean="0"/>
              <a:t>core</a:t>
            </a:r>
            <a:r>
              <a:rPr lang="fr-FR" baseline="0" dirty="0" smtClean="0"/>
              <a:t> </a:t>
            </a:r>
            <a:r>
              <a:rPr lang="fr-FR" baseline="0" dirty="0" err="1" smtClean="0"/>
              <a:t>periophery</a:t>
            </a:r>
            <a:r>
              <a:rPr lang="fr-FR" baseline="0" dirty="0" smtClean="0"/>
              <a:t> </a:t>
            </a:r>
          </a:p>
          <a:p>
            <a:pPr lvl="0">
              <a:spcBef>
                <a:spcPts val="0"/>
              </a:spcBef>
              <a:buNone/>
            </a:pPr>
            <a:r>
              <a:rPr lang="fr-FR" baseline="0" dirty="0" err="1" smtClean="0"/>
              <a:t>Actual</a:t>
            </a:r>
            <a:r>
              <a:rPr lang="fr-FR" baseline="0" dirty="0" smtClean="0"/>
              <a:t> </a:t>
            </a:r>
            <a:r>
              <a:rPr lang="fr-FR" baseline="0" dirty="0" err="1" smtClean="0"/>
              <a:t>ability</a:t>
            </a:r>
            <a:r>
              <a:rPr lang="fr-FR" baseline="0" dirty="0" smtClean="0"/>
              <a:t> of the city to </a:t>
            </a:r>
            <a:r>
              <a:rPr lang="fr-FR" baseline="0" dirty="0" err="1" smtClean="0"/>
              <a:t>reshape</a:t>
            </a:r>
            <a:r>
              <a:rPr lang="fr-FR" baseline="0" dirty="0" smtClean="0"/>
              <a:t> the city</a:t>
            </a:r>
          </a:p>
          <a:p>
            <a:pPr lvl="0">
              <a:spcBef>
                <a:spcPts val="0"/>
              </a:spcBef>
              <a:buNone/>
            </a:pPr>
            <a:r>
              <a:rPr lang="fr-FR" baseline="0" dirty="0" smtClean="0"/>
              <a:t>Ineffective in </a:t>
            </a:r>
            <a:r>
              <a:rPr lang="fr-FR" baseline="0" dirty="0" err="1" smtClean="0"/>
              <a:t>any</a:t>
            </a:r>
            <a:r>
              <a:rPr lang="fr-FR" baseline="0" dirty="0" smtClean="0"/>
              <a:t> case land value capture </a:t>
            </a:r>
            <a:endParaRPr lang="fr-F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Shape 2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3" name="Shape 27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solidFill>
                <a:srgbClr val="FF0000"/>
              </a:solidFill>
            </a:endParaRPr>
          </a:p>
          <a:p>
            <a:pPr lvl="0">
              <a:spcBef>
                <a:spcPts val="0"/>
              </a:spcBef>
              <a:buNone/>
            </a:pPr>
            <a:r>
              <a:rPr lang="fr-FR" sz="1200">
                <a:solidFill>
                  <a:srgbClr val="333333"/>
                </a:solidFill>
                <a:highlight>
                  <a:srgbClr val="FFFFFF"/>
                </a:highlight>
              </a:rPr>
              <a:t>Economic activity across Gauteng using the AfriGIS/Matrix Marketing’s BizCount 2010 database of companies to generate a hotspot analysis of the total number of firms per square kilometre, using a 2km radius scale. The map illustrates clearly that businesses concentrate in the centre of the province, clustering into a number of key nodes. It is also clear that there is much less economy in the south, far north, and outlying parts of the city-region.</a:t>
            </a:r>
          </a:p>
          <a:p>
            <a:pPr lvl="0">
              <a:spcBef>
                <a:spcPts val="0"/>
              </a:spcBef>
              <a:buNone/>
            </a:pPr>
            <a:r>
              <a:rPr lang="fr-FR" sz="1200" u="sng">
                <a:solidFill>
                  <a:schemeClr val="hlink"/>
                </a:solidFill>
                <a:highlight>
                  <a:srgbClr val="FFFFFF"/>
                </a:highlight>
                <a:hlinkClick r:id="rId3"/>
              </a:rPr>
              <a:t>http://www.gcro.ac.za/outputs/map-of-the-month/detail/economic-activity-across-gauteng/</a:t>
            </a:r>
            <a:r>
              <a:rPr lang="fr-FR" sz="1200">
                <a:solidFill>
                  <a:srgbClr val="333333"/>
                </a:solidFill>
                <a:highlight>
                  <a:srgbClr val="FFFFFF"/>
                </a:highlight>
              </a:rPr>
              <a:t>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Shape 454"/>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algn="just" rtl="0">
              <a:lnSpc>
                <a:spcPct val="100000"/>
              </a:lnSpc>
              <a:spcBef>
                <a:spcPts val="1200"/>
              </a:spcBef>
              <a:spcAft>
                <a:spcPts val="600"/>
              </a:spcAft>
              <a:buClr>
                <a:schemeClr val="dk1"/>
              </a:buClr>
              <a:buFont typeface="Arial"/>
              <a:buNone/>
            </a:pPr>
            <a:endParaRPr sz="1200">
              <a:solidFill>
                <a:schemeClr val="dk1"/>
              </a:solidFill>
              <a:latin typeface="Calibri"/>
              <a:ea typeface="Calibri"/>
              <a:cs typeface="Calibri"/>
              <a:sym typeface="Calibri"/>
            </a:endParaRPr>
          </a:p>
          <a:p>
            <a:pPr lvl="0" rtl="0">
              <a:lnSpc>
                <a:spcPct val="100000"/>
              </a:lnSpc>
              <a:spcBef>
                <a:spcPts val="0"/>
              </a:spcBef>
              <a:buNone/>
            </a:pPr>
            <a:endParaRPr sz="1200">
              <a:latin typeface="Calibri"/>
              <a:ea typeface="Calibri"/>
              <a:cs typeface="Calibri"/>
              <a:sym typeface="Calibri"/>
            </a:endParaRPr>
          </a:p>
        </p:txBody>
      </p:sp>
      <p:sp>
        <p:nvSpPr>
          <p:cNvPr id="455" name="Shape 4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Shape 459"/>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lnSpc>
                <a:spcPct val="100000"/>
              </a:lnSpc>
              <a:spcBef>
                <a:spcPts val="0"/>
              </a:spcBef>
              <a:buNone/>
            </a:pPr>
            <a:r>
              <a:rPr lang="en-ZA" sz="1200" dirty="0" smtClean="0">
                <a:latin typeface="Calibri"/>
                <a:ea typeface="Calibri"/>
                <a:cs typeface="Calibri"/>
                <a:sym typeface="Calibri"/>
              </a:rPr>
              <a:t>Legislation – MSA – people</a:t>
            </a:r>
            <a:r>
              <a:rPr lang="en-ZA" sz="1200" baseline="0" dirty="0" smtClean="0">
                <a:latin typeface="Calibri"/>
                <a:ea typeface="Calibri"/>
                <a:cs typeface="Calibri"/>
                <a:sym typeface="Calibri"/>
              </a:rPr>
              <a:t> to be involved in decisions that effect them</a:t>
            </a:r>
          </a:p>
          <a:p>
            <a:pPr lvl="0" rtl="0">
              <a:lnSpc>
                <a:spcPct val="100000"/>
              </a:lnSpc>
              <a:spcBef>
                <a:spcPts val="0"/>
              </a:spcBef>
              <a:buNone/>
            </a:pPr>
            <a:r>
              <a:rPr lang="en-ZA" sz="1200" baseline="0" dirty="0" smtClean="0">
                <a:latin typeface="Calibri"/>
                <a:ea typeface="Calibri"/>
                <a:cs typeface="Calibri"/>
                <a:sym typeface="Calibri"/>
              </a:rPr>
              <a:t>Correlated with income levels to respond – technical capabilities</a:t>
            </a:r>
          </a:p>
          <a:p>
            <a:pPr lvl="0" rtl="0">
              <a:lnSpc>
                <a:spcPct val="100000"/>
              </a:lnSpc>
              <a:spcBef>
                <a:spcPts val="0"/>
              </a:spcBef>
              <a:buNone/>
            </a:pPr>
            <a:r>
              <a:rPr lang="en-ZA" sz="1200" baseline="0" dirty="0" smtClean="0">
                <a:latin typeface="Calibri"/>
                <a:ea typeface="Calibri"/>
                <a:cs typeface="Calibri"/>
                <a:sym typeface="Calibri"/>
              </a:rPr>
              <a:t>Ability to change psychology</a:t>
            </a:r>
          </a:p>
          <a:p>
            <a:pPr lvl="0" rtl="0">
              <a:lnSpc>
                <a:spcPct val="100000"/>
              </a:lnSpc>
              <a:spcBef>
                <a:spcPts val="0"/>
              </a:spcBef>
              <a:buNone/>
            </a:pPr>
            <a:r>
              <a:rPr lang="en-ZA" sz="1200" baseline="0" dirty="0" smtClean="0">
                <a:latin typeface="Calibri"/>
                <a:ea typeface="Calibri"/>
                <a:cs typeface="Calibri"/>
                <a:sym typeface="Calibri"/>
              </a:rPr>
              <a:t>Manufacturing consent </a:t>
            </a:r>
            <a:endParaRPr lang="en-ZA" sz="1200" dirty="0" smtClean="0">
              <a:latin typeface="Calibri"/>
              <a:ea typeface="Calibri"/>
              <a:cs typeface="Calibri"/>
              <a:sym typeface="Calibri"/>
            </a:endParaRPr>
          </a:p>
          <a:p>
            <a:pPr lvl="0" rtl="0">
              <a:lnSpc>
                <a:spcPct val="100000"/>
              </a:lnSpc>
              <a:spcBef>
                <a:spcPts val="0"/>
              </a:spcBef>
              <a:buNone/>
            </a:pPr>
            <a:endParaRPr sz="1200" dirty="0">
              <a:latin typeface="Calibri"/>
              <a:ea typeface="Calibri"/>
              <a:cs typeface="Calibri"/>
              <a:sym typeface="Calibri"/>
            </a:endParaRPr>
          </a:p>
        </p:txBody>
      </p:sp>
      <p:sp>
        <p:nvSpPr>
          <p:cNvPr id="460" name="Shape 4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Shape 464"/>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465" name="Shape 4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Shape 47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2" name="Shape 47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fr-FR" dirty="0"/>
              <a:t>‘the </a:t>
            </a:r>
            <a:r>
              <a:rPr lang="fr-FR" dirty="0" err="1"/>
              <a:t>devil</a:t>
            </a:r>
            <a:r>
              <a:rPr lang="fr-FR" dirty="0"/>
              <a:t> </a:t>
            </a:r>
            <a:r>
              <a:rPr lang="fr-FR" dirty="0" err="1"/>
              <a:t>is</a:t>
            </a:r>
            <a:r>
              <a:rPr lang="fr-FR" dirty="0"/>
              <a:t> in the </a:t>
            </a:r>
            <a:r>
              <a:rPr lang="fr-FR" dirty="0" err="1"/>
              <a:t>detail</a:t>
            </a:r>
            <a:r>
              <a:rPr lang="fr-FR" dirty="0"/>
              <a:t>’ - </a:t>
            </a:r>
          </a:p>
          <a:p>
            <a:pPr lvl="0">
              <a:spcBef>
                <a:spcPts val="0"/>
              </a:spcBef>
              <a:buNone/>
            </a:pPr>
            <a:r>
              <a:rPr lang="fr-FR" dirty="0" err="1"/>
              <a:t>Different</a:t>
            </a:r>
            <a:r>
              <a:rPr lang="fr-FR" dirty="0"/>
              <a:t> </a:t>
            </a:r>
            <a:r>
              <a:rPr lang="fr-FR" dirty="0" err="1"/>
              <a:t>ways</a:t>
            </a:r>
            <a:r>
              <a:rPr lang="fr-FR" dirty="0"/>
              <a:t> of </a:t>
            </a:r>
            <a:r>
              <a:rPr lang="fr-FR" dirty="0" err="1"/>
              <a:t>defining</a:t>
            </a:r>
            <a:r>
              <a:rPr lang="fr-FR" dirty="0"/>
              <a:t> notions </a:t>
            </a:r>
            <a:r>
              <a:rPr lang="fr-FR" dirty="0" err="1"/>
              <a:t>such</a:t>
            </a:r>
            <a:r>
              <a:rPr lang="fr-FR" dirty="0"/>
              <a:t> as ‘</a:t>
            </a:r>
            <a:r>
              <a:rPr lang="fr-FR" dirty="0" err="1"/>
              <a:t>accessibility</a:t>
            </a:r>
            <a:r>
              <a:rPr lang="fr-FR" dirty="0"/>
              <a:t>’ (</a:t>
            </a:r>
            <a:r>
              <a:rPr lang="fr-FR" dirty="0" err="1"/>
              <a:t>differences</a:t>
            </a:r>
            <a:r>
              <a:rPr lang="fr-FR" dirty="0"/>
              <a:t> </a:t>
            </a:r>
            <a:r>
              <a:rPr lang="fr-FR" dirty="0" err="1"/>
              <a:t>across</a:t>
            </a:r>
            <a:r>
              <a:rPr lang="fr-FR" dirty="0"/>
              <a:t> the corridors)</a:t>
            </a:r>
          </a:p>
          <a:p>
            <a:pPr lvl="0">
              <a:spcBef>
                <a:spcPts val="0"/>
              </a:spcBef>
              <a:buNone/>
            </a:pPr>
            <a:r>
              <a:rPr lang="fr-FR" dirty="0"/>
              <a:t>BRT </a:t>
            </a:r>
            <a:r>
              <a:rPr lang="fr-FR" dirty="0" err="1"/>
              <a:t>separating</a:t>
            </a:r>
            <a:r>
              <a:rPr lang="fr-FR" dirty="0"/>
              <a:t> </a:t>
            </a:r>
            <a:r>
              <a:rPr lang="fr-FR" dirty="0" err="1"/>
              <a:t>two</a:t>
            </a:r>
            <a:r>
              <a:rPr lang="fr-FR" dirty="0"/>
              <a:t> </a:t>
            </a:r>
            <a:r>
              <a:rPr lang="fr-FR" dirty="0" err="1"/>
              <a:t>communities</a:t>
            </a:r>
            <a:r>
              <a:rPr lang="fr-FR" dirty="0"/>
              <a:t> (</a:t>
            </a:r>
            <a:r>
              <a:rPr lang="fr-FR" dirty="0" err="1"/>
              <a:t>Westburg</a:t>
            </a:r>
            <a:r>
              <a:rPr lang="fr-FR" dirty="0"/>
              <a:t>/</a:t>
            </a:r>
            <a:r>
              <a:rPr lang="fr-FR" dirty="0" err="1"/>
              <a:t>Coronationville</a:t>
            </a:r>
            <a:r>
              <a:rPr lang="fr-FR" dirty="0"/>
              <a:t>), </a:t>
            </a:r>
            <a:r>
              <a:rPr lang="fr-FR" dirty="0" err="1"/>
              <a:t>along</a:t>
            </a:r>
            <a:r>
              <a:rPr lang="fr-FR" dirty="0"/>
              <a:t> LB </a:t>
            </a:r>
            <a:r>
              <a:rPr lang="fr-FR" dirty="0" err="1"/>
              <a:t>island</a:t>
            </a:r>
            <a:r>
              <a:rPr lang="fr-FR" dirty="0"/>
              <a:t> in the middle </a:t>
            </a:r>
            <a:r>
              <a:rPr lang="fr-FR" dirty="0" err="1"/>
              <a:t>bad</a:t>
            </a:r>
            <a:r>
              <a:rPr lang="fr-FR" dirty="0"/>
              <a:t> for business</a:t>
            </a:r>
            <a:r>
              <a:rPr lang="fr-FR" dirty="0" smtClean="0"/>
              <a:t>...</a:t>
            </a:r>
          </a:p>
          <a:p>
            <a:pPr lvl="0">
              <a:spcBef>
                <a:spcPts val="0"/>
              </a:spcBef>
              <a:buNone/>
            </a:pPr>
            <a:r>
              <a:rPr lang="fr-FR" dirty="0" err="1" smtClean="0"/>
              <a:t>Discrepancy</a:t>
            </a:r>
            <a:r>
              <a:rPr lang="fr-FR" baseline="0" dirty="0" smtClean="0"/>
              <a:t> </a:t>
            </a:r>
            <a:r>
              <a:rPr lang="fr-FR" baseline="0" dirty="0" err="1" smtClean="0"/>
              <a:t>between</a:t>
            </a:r>
            <a:r>
              <a:rPr lang="fr-FR" baseline="0" dirty="0" smtClean="0"/>
              <a:t> intervention and the </a:t>
            </a:r>
            <a:r>
              <a:rPr lang="fr-FR" baseline="0" dirty="0" err="1" smtClean="0"/>
              <a:t>needs</a:t>
            </a:r>
            <a:endParaRPr lang="fr-F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Shape 240"/>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r>
              <a:rPr lang="en-ZA" sz="1100" dirty="0" smtClean="0"/>
              <a:t>The National Constitution recognises and protects municipalities as one of three  equal sphere of governments</a:t>
            </a:r>
          </a:p>
          <a:p>
            <a:r>
              <a:rPr lang="en-ZA" sz="1100" dirty="0" smtClean="0"/>
              <a:t>The powers of municipal government are constitutionally protected</a:t>
            </a:r>
          </a:p>
          <a:p>
            <a:r>
              <a:rPr lang="en-ZA" sz="1100" dirty="0" smtClean="0"/>
              <a:t>Metropolitan cities are governed by single-tier authorities with elected councils and headed by powerful executive mayors</a:t>
            </a:r>
          </a:p>
          <a:p>
            <a:r>
              <a:rPr lang="en-ZA" sz="1100" dirty="0" smtClean="0"/>
              <a:t>Johannesburg  is largely fiscally self-reliant</a:t>
            </a:r>
          </a:p>
          <a:p>
            <a:endParaRPr lang="en-ZA" sz="1100" dirty="0" smtClean="0"/>
          </a:p>
          <a:p>
            <a:r>
              <a:rPr lang="en-ZA" sz="1100" dirty="0" smtClean="0"/>
              <a:t>Limits on power:</a:t>
            </a:r>
          </a:p>
          <a:p>
            <a:r>
              <a:rPr lang="en-ZA" sz="1100" dirty="0" smtClean="0"/>
              <a:t>In practice the system does tend towards hierarchy with national government as the superior sphere</a:t>
            </a:r>
          </a:p>
          <a:p>
            <a:r>
              <a:rPr lang="en-ZA" sz="1100" dirty="0" smtClean="0"/>
              <a:t>There is competition between provincial and metropolitan government and divergent visions</a:t>
            </a:r>
          </a:p>
          <a:p>
            <a:r>
              <a:rPr lang="en-ZA" sz="1100" dirty="0" smtClean="0"/>
              <a:t>Metropolitan cities have not been given the powers to fully co-ordinate the built environment (e.g. transport and housing with land use also previously contested)</a:t>
            </a:r>
            <a:endParaRPr lang="en-US" sz="1100" dirty="0" smtClean="0"/>
          </a:p>
          <a:p>
            <a:endParaRPr dirty="0"/>
          </a:p>
        </p:txBody>
      </p:sp>
      <p:sp>
        <p:nvSpPr>
          <p:cNvPr id="241" name="Shape 2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Shape 40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lgn="just" rtl="0">
              <a:lnSpc>
                <a:spcPct val="115000"/>
              </a:lnSpc>
              <a:spcBef>
                <a:spcPts val="1200"/>
              </a:spcBef>
              <a:spcAft>
                <a:spcPts val="600"/>
              </a:spcAft>
              <a:buClr>
                <a:schemeClr val="dk1"/>
              </a:buClr>
              <a:buFont typeface="Arial"/>
              <a:buNone/>
            </a:pPr>
            <a:endParaRPr>
              <a:latin typeface="Calibri"/>
              <a:ea typeface="Calibri"/>
              <a:cs typeface="Calibri"/>
              <a:sym typeface="Calibri"/>
            </a:endParaRPr>
          </a:p>
        </p:txBody>
      </p:sp>
      <p:sp>
        <p:nvSpPr>
          <p:cNvPr id="408" name="Shape 4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6" name="Shape 29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fr-FR"/>
              <a:t>Spatial goals</a:t>
            </a:r>
          </a:p>
          <a:p>
            <a:pPr lvl="0">
              <a:spcBef>
                <a:spcPts val="0"/>
              </a:spcBef>
              <a:buNone/>
            </a:pPr>
            <a:endParaRPr/>
          </a:p>
          <a:p>
            <a:pPr lvl="0">
              <a:lnSpc>
                <a:spcPct val="100000"/>
              </a:lnSpc>
              <a:spcBef>
                <a:spcPts val="0"/>
              </a:spcBef>
              <a:buClr>
                <a:schemeClr val="dk1"/>
              </a:buClr>
              <a:buSzPct val="91666"/>
              <a:buFont typeface="Arial"/>
              <a:buNone/>
            </a:pPr>
            <a:r>
              <a:rPr lang="fr-FR" sz="1200"/>
              <a:t>This month’s map of the month has been informed by GCRO’s previous map on the location of planned mega-housing projects published in May 2015. This is due to interest in the planned mega-housing projects and a call from the Gauteng Department of Agricultural and Rural Development (GDARD) to explore these developments in terms of the newly released Gauteng Provincial Environmental Management Framework (GPEMF). This month therefore sees the completion of the first joint map of the month between GCRO (Kerry Bobbins) and GDARD (Simon Mafu, Marc Leroy and Rina Taviv).</a:t>
            </a:r>
          </a:p>
          <a:p>
            <a:pPr lvl="0">
              <a:lnSpc>
                <a:spcPct val="100000"/>
              </a:lnSpc>
              <a:spcBef>
                <a:spcPts val="0"/>
              </a:spcBef>
              <a:buClr>
                <a:schemeClr val="dk1"/>
              </a:buClr>
              <a:buSzPct val="91666"/>
              <a:buFont typeface="Arial"/>
              <a:buNone/>
            </a:pPr>
            <a:r>
              <a:rPr lang="fr-FR" sz="1200"/>
              <a:t>The map combines three digital spatial datasets namely; GTI 10m land cover, depicting all urban land classes in 2009 (in dark grey); GDARD GPEMF zones 1, 2 and 3 (light grey and green); and GCRO’s interpretation of the approximate location of the planned mega housing project developments (in red). The planned mega-housing projects have been generally located using sites identified by the Premier of Gauteng in his February 2015 State of the Province Address (SOPA).</a:t>
            </a:r>
          </a:p>
          <a:p>
            <a:pPr lvl="0">
              <a:lnSpc>
                <a:spcPct val="100000"/>
              </a:lnSpc>
              <a:spcBef>
                <a:spcPts val="2000"/>
              </a:spcBef>
              <a:spcAft>
                <a:spcPts val="2100"/>
              </a:spcAft>
              <a:buClr>
                <a:schemeClr val="dk1"/>
              </a:buClr>
              <a:buSzPct val="78571"/>
              <a:buFont typeface="Arial"/>
              <a:buNone/>
            </a:pPr>
            <a:r>
              <a:rPr lang="fr-FR" sz="1350" b="1"/>
              <a:t>Location of proposed mega-housing projects in terms of the Gauteng Environment Management Framework</a:t>
            </a:r>
          </a:p>
          <a:p>
            <a:pPr lvl="0">
              <a:lnSpc>
                <a:spcPct val="100000"/>
              </a:lnSpc>
              <a:spcBef>
                <a:spcPts val="0"/>
              </a:spcBef>
              <a:buClr>
                <a:schemeClr val="dk1"/>
              </a:buClr>
              <a:buSzPct val="91666"/>
              <a:buFont typeface="Arial"/>
              <a:buNone/>
            </a:pPr>
            <a:r>
              <a:rPr lang="fr-FR" sz="1200"/>
              <a:t>In February 2015, the Gauteng Premier proposed a series of planned mega-housing projects for the Gauteng Province in his SOPA. Since decisive spatial change is one of the key pillars of Gauteng’s medium-term vision, the June Map of the Month looks at the alignment of the planned mega-housing projects and the Gauteng Environment Management Framework (GPEMF), which is a newly developed tool by GDARD to negotiate trade-offs between development and the environment. The map aims to identify overlaps between the general location of mega-housing projects and High Control Zones contained within the GPEMF.</a:t>
            </a:r>
          </a:p>
          <a:p>
            <a:pPr lvl="0">
              <a:lnSpc>
                <a:spcPct val="100000"/>
              </a:lnSpc>
              <a:spcBef>
                <a:spcPts val="0"/>
              </a:spcBef>
              <a:buClr>
                <a:schemeClr val="dk1"/>
              </a:buClr>
              <a:buSzPct val="91666"/>
              <a:buFont typeface="Arial"/>
              <a:buNone/>
            </a:pPr>
            <a:r>
              <a:rPr lang="fr-FR" sz="1200"/>
              <a:t>The GPEMF was developed to guide, and significantly reduce, regulatory requirements for development in the Gauteng province. Gazetted in May 2015, the purpose of this tool, which aligns with the Gauteng Growth and Management Perspective (2014), is to significantly reduce the red tape associated with environmental authorisations for development and the cost of conducting business in the province.</a:t>
            </a:r>
          </a:p>
          <a:p>
            <a:pPr lvl="0">
              <a:lnSpc>
                <a:spcPct val="100000"/>
              </a:lnSpc>
              <a:spcBef>
                <a:spcPts val="0"/>
              </a:spcBef>
              <a:buClr>
                <a:schemeClr val="dk1"/>
              </a:buClr>
              <a:buSzPct val="91666"/>
              <a:buFont typeface="Arial"/>
              <a:buNone/>
            </a:pPr>
            <a:r>
              <a:rPr lang="fr-FR" sz="1200"/>
              <a:t>Derived by defining desired state, environmental sensitivity and unique control areas, the GPEMF identifies five Environmental Management Zones (EMZ), which are explained in more detail in the GPEMF report available on the GDARD website (</a:t>
            </a:r>
            <a:r>
              <a:rPr lang="fr-FR" sz="1200">
                <a:hlinkClick r:id="rId3"/>
              </a:rPr>
              <a:t>gdard.gpg.gov.za</a:t>
            </a:r>
            <a:r>
              <a:rPr lang="fr-FR" sz="1200"/>
              <a:t>). The purpose of these zones is to inform the appropriate location for development in the province, while protecting and conserving the natural environment. In addition to the EMZs, a further six Special Management Areas are identified by the GPEMF. Each of these management areas has specific development objectives that warrant a particular management approach. Examples of these areas include the Cradle of Humankind World Heritage Site and Dinokeng.</a:t>
            </a:r>
          </a:p>
          <a:p>
            <a:pPr lvl="0">
              <a:lnSpc>
                <a:spcPct val="100000"/>
              </a:lnSpc>
              <a:spcBef>
                <a:spcPts val="0"/>
              </a:spcBef>
              <a:buClr>
                <a:schemeClr val="dk1"/>
              </a:buClr>
              <a:buSzPct val="91666"/>
              <a:buFont typeface="Arial"/>
              <a:buNone/>
            </a:pPr>
            <a:r>
              <a:rPr lang="fr-FR" sz="1200"/>
              <a:t>The map indicates that the Urban Development Zone (Zone 1) identified by the GPEMF covers a much larger extent than the existing built up areas of the province, shown by the </a:t>
            </a:r>
            <a:r>
              <a:rPr lang="fr-FR" sz="1200" i="1"/>
              <a:t>existing urban land cover</a:t>
            </a:r>
            <a:r>
              <a:rPr lang="fr-FR" sz="1200"/>
              <a:t> layer. The map also depicts that the general location of the proposed mega-housing projects largely falls </a:t>
            </a:r>
            <a:r>
              <a:rPr lang="fr-FR" sz="1200" i="1"/>
              <a:t>inside</a:t>
            </a:r>
            <a:r>
              <a:rPr lang="fr-FR" sz="1200"/>
              <a:t> the urban development zone (zone 1), with five planned housing projects located </a:t>
            </a:r>
            <a:r>
              <a:rPr lang="fr-FR" sz="1200" i="1"/>
              <a:t>outside</a:t>
            </a:r>
            <a:r>
              <a:rPr lang="fr-FR" sz="1200"/>
              <a:t> of this zone – Droogeheuwel farm, Sterkwater, Syferfontein, Savanna City and Boiketlong. Identified to fall within the High Control Zones, these five housing projects overlap with sensitive environmental areas earmarked for conservation and/or protection. These areas of overlap flag a difference between the GPEMF and the planned mega-housing projects. For example, the Boiketlong area is located within a conservation priority zone in terms of the GPEMF. While the development is not compatible with the GPEMF guidelines for the zone, it does not mean that the development should not take place. This area shows how environmental decision support tools can be used to guide the development decision making process.</a:t>
            </a:r>
          </a:p>
          <a:p>
            <a:pPr lvl="0">
              <a:lnSpc>
                <a:spcPct val="100000"/>
              </a:lnSpc>
              <a:spcBef>
                <a:spcPts val="0"/>
              </a:spcBef>
              <a:buClr>
                <a:schemeClr val="dk1"/>
              </a:buClr>
              <a:buSzPct val="91666"/>
              <a:buFont typeface="Arial"/>
              <a:buNone/>
            </a:pPr>
            <a:r>
              <a:rPr lang="fr-FR" sz="1200"/>
              <a:t>The intention of the next phase of the GPEMF is to utilise section 24(2)(d) of the National Environmental Management Act, (Act 107 of 1998) along with the EMZs to recommend the activities that may be excluded from a Zone and replaced by a Norm or Standard.</a:t>
            </a:r>
          </a:p>
          <a:p>
            <a:pPr lvl="0">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01" name="Shape 301"/>
          <p:cNvSpPr txBox="1">
            <a:spLocks noGrp="1"/>
          </p:cNvSpPr>
          <p:nvPr>
            <p:ph type="body" idx="1"/>
          </p:nvPr>
        </p:nvSpPr>
        <p:spPr>
          <a:xfrm>
            <a:off x="685800" y="4343405"/>
            <a:ext cx="5486400" cy="4114805"/>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fr-FR" sz="1200" dirty="0">
                <a:solidFill>
                  <a:schemeClr val="dk1"/>
                </a:solidFill>
                <a:latin typeface="Calibri"/>
                <a:ea typeface="Calibri"/>
                <a:cs typeface="Calibri"/>
                <a:sym typeface="Calibri"/>
              </a:rPr>
              <a:t>Spatial </a:t>
            </a:r>
            <a:r>
              <a:rPr lang="fr-FR" sz="1200" dirty="0" smtClean="0">
                <a:solidFill>
                  <a:schemeClr val="dk1"/>
                </a:solidFill>
                <a:latin typeface="Calibri"/>
                <a:ea typeface="Calibri"/>
                <a:cs typeface="Calibri"/>
                <a:sym typeface="Calibri"/>
              </a:rPr>
              <a:t>Goals</a:t>
            </a:r>
          </a:p>
          <a:p>
            <a:pPr marL="0" marR="0" lvl="0" indent="0" algn="l" rtl="0">
              <a:spcBef>
                <a:spcPts val="0"/>
              </a:spcBef>
              <a:buSzPct val="25000"/>
              <a:buNone/>
            </a:pPr>
            <a:r>
              <a:rPr lang="fr-FR" sz="1200" dirty="0" err="1" smtClean="0">
                <a:solidFill>
                  <a:schemeClr val="dk1"/>
                </a:solidFill>
                <a:latin typeface="Calibri"/>
                <a:ea typeface="Calibri"/>
                <a:cs typeface="Calibri"/>
                <a:sym typeface="Calibri"/>
              </a:rPr>
              <a:t>Core</a:t>
            </a:r>
            <a:r>
              <a:rPr lang="fr-FR" sz="1200" dirty="0" smtClean="0">
                <a:solidFill>
                  <a:schemeClr val="dk1"/>
                </a:solidFill>
                <a:latin typeface="Calibri"/>
                <a:ea typeface="Calibri"/>
                <a:cs typeface="Calibri"/>
                <a:sym typeface="Calibri"/>
              </a:rPr>
              <a:t> </a:t>
            </a:r>
            <a:r>
              <a:rPr lang="fr-FR" sz="1200" dirty="0" err="1" smtClean="0">
                <a:solidFill>
                  <a:schemeClr val="dk1"/>
                </a:solidFill>
                <a:latin typeface="Calibri"/>
                <a:ea typeface="Calibri"/>
                <a:cs typeface="Calibri"/>
                <a:sym typeface="Calibri"/>
              </a:rPr>
              <a:t>nodes</a:t>
            </a:r>
            <a:endParaRPr lang="fr-FR" sz="1200" dirty="0" smtClean="0">
              <a:solidFill>
                <a:schemeClr val="dk1"/>
              </a:solidFill>
              <a:latin typeface="Calibri"/>
              <a:ea typeface="Calibri"/>
              <a:cs typeface="Calibri"/>
              <a:sym typeface="Calibri"/>
            </a:endParaRPr>
          </a:p>
          <a:p>
            <a:pPr marL="0" marR="0" lvl="0" indent="0" algn="l" rtl="0">
              <a:spcBef>
                <a:spcPts val="0"/>
              </a:spcBef>
              <a:buSzPct val="25000"/>
              <a:buNone/>
            </a:pPr>
            <a:r>
              <a:rPr lang="fr-FR" sz="1200" dirty="0" err="1" smtClean="0">
                <a:solidFill>
                  <a:schemeClr val="dk1"/>
                </a:solidFill>
                <a:latin typeface="Calibri"/>
                <a:ea typeface="Calibri"/>
                <a:cs typeface="Calibri"/>
                <a:sym typeface="Calibri"/>
              </a:rPr>
              <a:t>ToD</a:t>
            </a:r>
            <a:endParaRPr lang="fr-FR" sz="1200" dirty="0" smtClean="0">
              <a:solidFill>
                <a:schemeClr val="dk1"/>
              </a:solidFill>
              <a:latin typeface="Calibri"/>
              <a:ea typeface="Calibri"/>
              <a:cs typeface="Calibri"/>
              <a:sym typeface="Calibri"/>
            </a:endParaRPr>
          </a:p>
          <a:p>
            <a:pPr marL="0" marR="0" lvl="0" indent="0" algn="l" rtl="0">
              <a:spcBef>
                <a:spcPts val="0"/>
              </a:spcBef>
              <a:buSzPct val="25000"/>
              <a:buNone/>
            </a:pPr>
            <a:r>
              <a:rPr lang="fr-FR" sz="1200" dirty="0" err="1" smtClean="0">
                <a:solidFill>
                  <a:schemeClr val="dk1"/>
                </a:solidFill>
                <a:latin typeface="Calibri"/>
                <a:ea typeface="Calibri"/>
                <a:cs typeface="Calibri"/>
                <a:sym typeface="Calibri"/>
              </a:rPr>
              <a:t>Poeple</a:t>
            </a:r>
            <a:r>
              <a:rPr lang="fr-FR" sz="1200" dirty="0" smtClean="0">
                <a:solidFill>
                  <a:schemeClr val="dk1"/>
                </a:solidFill>
                <a:latin typeface="Calibri"/>
                <a:ea typeface="Calibri"/>
                <a:cs typeface="Calibri"/>
                <a:sym typeface="Calibri"/>
              </a:rPr>
              <a:t> to jobs to people</a:t>
            </a:r>
            <a:endParaRPr lang="fr-FR" sz="1200" dirty="0">
              <a:solidFill>
                <a:schemeClr val="dk1"/>
              </a:solidFill>
              <a:latin typeface="Calibri"/>
              <a:ea typeface="Calibri"/>
              <a:cs typeface="Calibri"/>
              <a:sym typeface="Calibri"/>
            </a:endParaRPr>
          </a:p>
        </p:txBody>
      </p:sp>
      <p:sp>
        <p:nvSpPr>
          <p:cNvPr id="302" name="Shape 302"/>
          <p:cNvSpPr txBox="1">
            <a:spLocks noGrp="1"/>
          </p:cNvSpPr>
          <p:nvPr>
            <p:ph type="sldNum" idx="12"/>
          </p:nvPr>
        </p:nvSpPr>
        <p:spPr>
          <a:xfrm>
            <a:off x="3884613" y="868522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fr-FR">
                <a:solidFill>
                  <a:prstClr val="black"/>
                </a:solidFill>
                <a:latin typeface="Calibri"/>
                <a:ea typeface="Calibri"/>
                <a:cs typeface="Calibri"/>
                <a:sym typeface="Calibri"/>
              </a:rPr>
              <a:pPr>
                <a:buSzPct val="25000"/>
              </a:pPr>
              <a:t>19</a:t>
            </a:fld>
            <a:endParaRPr lang="fr-FR">
              <a:solidFill>
                <a:prstClr val="black"/>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Shape 3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2" name="Shape 31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fr-FR" dirty="0"/>
              <a:t>Spatial </a:t>
            </a:r>
            <a:r>
              <a:rPr lang="fr-FR" dirty="0" smtClean="0"/>
              <a:t>goals</a:t>
            </a:r>
          </a:p>
          <a:p>
            <a:pPr>
              <a:buFont typeface="Arial" panose="020B0604020202020204" pitchFamily="34" charset="0"/>
              <a:buChar char="•"/>
            </a:pPr>
            <a:r>
              <a:rPr lang="en-ZA" sz="1100" dirty="0" smtClean="0"/>
              <a:t>The City of Johannesburg has been proactive in terms of shaping the trajectories of urban development</a:t>
            </a:r>
          </a:p>
          <a:p>
            <a:pPr marL="576000">
              <a:buFont typeface="Courier New" panose="02070309020205020404" pitchFamily="49" charset="0"/>
              <a:buChar char="o"/>
            </a:pPr>
            <a:r>
              <a:rPr lang="en-ZA" sz="1000" dirty="0" smtClean="0"/>
              <a:t>A long-range development strategy has evolved since 2002 with the most recent being </a:t>
            </a:r>
            <a:r>
              <a:rPr lang="en-ZA" sz="1000" i="1" dirty="0" err="1" smtClean="0"/>
              <a:t>Joburg</a:t>
            </a:r>
            <a:r>
              <a:rPr lang="en-ZA" sz="1000" i="1" dirty="0" smtClean="0"/>
              <a:t> 2040 </a:t>
            </a:r>
            <a:r>
              <a:rPr lang="en-ZA" sz="1000" dirty="0" smtClean="0"/>
              <a:t>produced in 2011</a:t>
            </a:r>
          </a:p>
          <a:p>
            <a:pPr marL="576000">
              <a:buFont typeface="Courier New" panose="02070309020205020404" pitchFamily="49" charset="0"/>
              <a:buChar char="o"/>
            </a:pPr>
            <a:r>
              <a:rPr lang="en-ZA" sz="1000" dirty="0" smtClean="0"/>
              <a:t> There is also a Spatial </a:t>
            </a:r>
            <a:r>
              <a:rPr lang="en-ZA" sz="1000" dirty="0" smtClean="0">
                <a:solidFill>
                  <a:srgbClr val="0070C0"/>
                </a:solidFill>
              </a:rPr>
              <a:t>Development </a:t>
            </a:r>
            <a:r>
              <a:rPr lang="en-ZA" sz="1000" dirty="0" smtClean="0"/>
              <a:t>Framework which actively attempts to compact and densify the city around transit networks with the Planning Department using to plan to structure the city’s capital budget</a:t>
            </a:r>
          </a:p>
          <a:p>
            <a:pPr marL="576000">
              <a:buFont typeface="Courier New" panose="02070309020205020404" pitchFamily="49" charset="0"/>
              <a:buChar char="o"/>
            </a:pPr>
            <a:r>
              <a:rPr lang="en-ZA" sz="1000" dirty="0" smtClean="0"/>
              <a:t>Initiatives such as the Corridors of Freedom have become flagships for socio-spatial change</a:t>
            </a:r>
          </a:p>
          <a:p>
            <a:pPr>
              <a:buFont typeface="Arial" panose="020B0604020202020204" pitchFamily="34" charset="0"/>
              <a:buChar char="•"/>
            </a:pPr>
            <a:r>
              <a:rPr lang="en-ZA" sz="1100" dirty="0" smtClean="0"/>
              <a:t>The outcomes have been complex however with the overall structure of the city (the north/south divide, for example) remaining largely resilient </a:t>
            </a:r>
          </a:p>
          <a:p>
            <a:pPr>
              <a:buFont typeface="Arial" panose="020B0604020202020204" pitchFamily="34" charset="0"/>
              <a:buChar char="•"/>
            </a:pPr>
            <a:r>
              <a:rPr lang="en-ZA" sz="1100" dirty="0" smtClean="0"/>
              <a:t>Problems which undermine city intentions include: the power and strategy of developers, policy contradictions (e.g. housing policy which supports edge development), patterns of land ownership, the allocations of powers (e.g. transport and housing) and resistance from existing neighbourhoods</a:t>
            </a:r>
          </a:p>
          <a:p>
            <a:pPr>
              <a:buFont typeface="Arial" panose="020B0604020202020204" pitchFamily="34" charset="0"/>
              <a:buChar char="•"/>
            </a:pPr>
            <a:r>
              <a:rPr lang="en-ZA" sz="1100" dirty="0" smtClean="0"/>
              <a:t>Political change offers a new uncertainty with the new administration seemingly focussed on the shorter term</a:t>
            </a:r>
          </a:p>
          <a:p>
            <a:pPr lvl="0">
              <a:spcBef>
                <a:spcPts val="0"/>
              </a:spcBef>
              <a:buNone/>
            </a:pPr>
            <a:endParaRPr lang="fr-F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sz="1100" dirty="0" smtClean="0"/>
              <a:t>city administration most able to transform </a:t>
            </a:r>
          </a:p>
          <a:p>
            <a:r>
              <a:rPr lang="en-ZA" dirty="0" smtClean="0"/>
              <a:t>???</a:t>
            </a:r>
            <a:endParaRPr lang="en-US" dirty="0"/>
          </a:p>
        </p:txBody>
      </p:sp>
    </p:spTree>
    <p:extLst>
      <p:ext uri="{BB962C8B-B14F-4D97-AF65-F5344CB8AC3E}">
        <p14:creationId xmlns:p14="http://schemas.microsoft.com/office/powerpoint/2010/main" xmlns="" val="27297281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Shape 11"/>
        <p:cNvGrpSpPr/>
        <p:nvPr/>
      </p:nvGrpSpPr>
      <p:grpSpPr>
        <a:xfrm>
          <a:off x="0" y="0"/>
          <a:ext cx="0" cy="0"/>
          <a:chOff x="0" y="0"/>
          <a:chExt cx="0" cy="0"/>
        </a:xfrm>
      </p:grpSpPr>
      <p:sp>
        <p:nvSpPr>
          <p:cNvPr id="12" name="Shape 12"/>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3" name="Shape 13"/>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640"/>
              </a:spcBef>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4" name="Shape 14"/>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5" name="Shape 1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6" name="Shape 16"/>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fr-FR" sz="1200" b="0" i="0" u="none" strike="noStrike" cap="none">
                <a:solidFill>
                  <a:srgbClr val="888888"/>
                </a:solidFill>
                <a:latin typeface="Calibri"/>
                <a:ea typeface="Calibri"/>
                <a:cs typeface="Calibri"/>
                <a:sym typeface="Calibri"/>
              </a:rPr>
              <a:pPr marL="0" marR="0" lvl="0" indent="0" algn="r" rtl="0">
                <a:spcBef>
                  <a:spcPts val="0"/>
                </a:spcBef>
                <a:buSzPct val="25000"/>
                <a:buNone/>
              </a:pPr>
              <a:t>‹#›</a:t>
            </a:fld>
            <a:endParaRPr lang="fr-FR"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re et texte vertical">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0" name="Shape 70"/>
          <p:cNvSpPr txBox="1">
            <a:spLocks noGrp="1"/>
          </p:cNvSpPr>
          <p:nvPr>
            <p:ph type="body" idx="1"/>
          </p:nvPr>
        </p:nvSpPr>
        <p:spPr>
          <a:xfrm rot="5400000">
            <a:off x="2309018" y="-251618"/>
            <a:ext cx="4525963" cy="8229600"/>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2" name="Shape 7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3" name="Shape 7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fr-FR" sz="1200" b="0" i="0" u="none" strike="noStrike" cap="none">
                <a:solidFill>
                  <a:srgbClr val="888888"/>
                </a:solidFill>
                <a:latin typeface="Calibri"/>
                <a:ea typeface="Calibri"/>
                <a:cs typeface="Calibri"/>
                <a:sym typeface="Calibri"/>
              </a:rPr>
              <a:pPr marL="0" marR="0" lvl="0" indent="0" algn="r" rtl="0">
                <a:spcBef>
                  <a:spcPts val="0"/>
                </a:spcBef>
                <a:buSzPct val="25000"/>
                <a:buNone/>
              </a:pPr>
              <a:t>‹#›</a:t>
            </a:fld>
            <a:endParaRPr lang="fr-FR"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Titre vertical et texte">
    <p:spTree>
      <p:nvGrpSpPr>
        <p:cNvPr id="1" name="Shape 74"/>
        <p:cNvGrpSpPr/>
        <p:nvPr/>
      </p:nvGrpSpPr>
      <p:grpSpPr>
        <a:xfrm>
          <a:off x="0" y="0"/>
          <a:ext cx="0" cy="0"/>
          <a:chOff x="0" y="0"/>
          <a:chExt cx="0" cy="0"/>
        </a:xfrm>
      </p:grpSpPr>
      <p:sp>
        <p:nvSpPr>
          <p:cNvPr id="75" name="Shape 75"/>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6" name="Shape 76"/>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9" name="Shape 79"/>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fr-FR" sz="1200" b="0" i="0" u="none" strike="noStrike" cap="none">
                <a:solidFill>
                  <a:srgbClr val="888888"/>
                </a:solidFill>
                <a:latin typeface="Calibri"/>
                <a:ea typeface="Calibri"/>
                <a:cs typeface="Calibri"/>
                <a:sym typeface="Calibri"/>
              </a:rPr>
              <a:pPr marL="0" marR="0" lvl="0" indent="0" algn="r" rtl="0">
                <a:spcBef>
                  <a:spcPts val="0"/>
                </a:spcBef>
                <a:buSzPct val="25000"/>
                <a:buNone/>
              </a:pPr>
              <a:t>‹#›</a:t>
            </a:fld>
            <a:endParaRPr lang="fr-FR"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86"/>
        <p:cNvGrpSpPr/>
        <p:nvPr/>
      </p:nvGrpSpPr>
      <p:grpSpPr>
        <a:xfrm>
          <a:off x="0" y="0"/>
          <a:ext cx="0" cy="0"/>
          <a:chOff x="0" y="0"/>
          <a:chExt cx="0" cy="0"/>
        </a:xfrm>
      </p:grpSpPr>
      <p:sp>
        <p:nvSpPr>
          <p:cNvPr id="87" name="Shape 87"/>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8" name="Shape 88"/>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640"/>
              </a:spcBef>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89" name="Shape 89"/>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90" name="Shape 9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91" name="Shape 91"/>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fr-FR" sz="1200" b="0" i="0" u="none" strike="noStrike" cap="none">
                <a:solidFill>
                  <a:srgbClr val="888888"/>
                </a:solidFill>
                <a:latin typeface="Calibri"/>
                <a:ea typeface="Calibri"/>
                <a:cs typeface="Calibri"/>
                <a:sym typeface="Calibri"/>
              </a:rPr>
              <a:pPr marL="0" marR="0" lvl="0" indent="0" algn="r" rtl="0">
                <a:spcBef>
                  <a:spcPts val="0"/>
                </a:spcBef>
                <a:buSzPct val="25000"/>
                <a:buNone/>
              </a:pPr>
              <a:t>‹#›</a:t>
            </a:fld>
            <a:endParaRPr lang="fr-FR"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94" name="Shape 94"/>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5" name="Shape 9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96" name="Shape 9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97" name="Shape 9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fr-FR" sz="1200">
                <a:solidFill>
                  <a:srgbClr val="888888"/>
                </a:solidFill>
                <a:latin typeface="Calibri"/>
                <a:ea typeface="Calibri"/>
                <a:cs typeface="Calibri"/>
                <a:sym typeface="Calibri"/>
              </a:rPr>
              <a:pPr marL="0" marR="0" lvl="0" indent="0" algn="r" rtl="0">
                <a:spcBef>
                  <a:spcPts val="0"/>
                </a:spcBef>
                <a:buSzPct val="25000"/>
                <a:buNone/>
              </a:pPr>
              <a:t>‹#›</a:t>
            </a:fld>
            <a:endParaRPr lang="fr-FR" sz="1200">
              <a:solidFill>
                <a:srgbClr val="888888"/>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98"/>
        <p:cNvGrpSpPr/>
        <p:nvPr/>
      </p:nvGrpSpPr>
      <p:grpSpPr>
        <a:xfrm>
          <a:off x="0" y="0"/>
          <a:ext cx="0" cy="0"/>
          <a:chOff x="0" y="0"/>
          <a:chExt cx="0" cy="0"/>
        </a:xfrm>
      </p:grpSpPr>
      <p:sp>
        <p:nvSpPr>
          <p:cNvPr id="99" name="Shape 99"/>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00" name="Shape 10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01" name="Shape 101"/>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fr-FR" sz="1200">
                <a:solidFill>
                  <a:srgbClr val="888888"/>
                </a:solidFill>
                <a:latin typeface="Calibri"/>
                <a:ea typeface="Calibri"/>
                <a:cs typeface="Calibri"/>
                <a:sym typeface="Calibri"/>
              </a:rPr>
              <a:pPr marL="0" marR="0" lvl="0" indent="0" algn="r" rtl="0">
                <a:spcBef>
                  <a:spcPts val="0"/>
                </a:spcBef>
                <a:buSzPct val="25000"/>
                <a:buNone/>
              </a:pPr>
              <a:t>‹#›</a:t>
            </a:fld>
            <a:endParaRPr lang="fr-FR" sz="1200">
              <a:solidFill>
                <a:srgbClr val="888888"/>
              </a:solidFill>
              <a:latin typeface="Calibri"/>
              <a:ea typeface="Calibri"/>
              <a:cs typeface="Calibri"/>
              <a:sym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02"/>
        <p:cNvGrpSpPr/>
        <p:nvPr/>
      </p:nvGrpSpPr>
      <p:grpSpPr>
        <a:xfrm>
          <a:off x="0" y="0"/>
          <a:ext cx="0" cy="0"/>
          <a:chOff x="0" y="0"/>
          <a:chExt cx="0" cy="0"/>
        </a:xfrm>
      </p:grpSpPr>
      <p:sp>
        <p:nvSpPr>
          <p:cNvPr id="103" name="Shape 103"/>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04" name="Shape 104"/>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 name="Shape 105"/>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 name="Shape 10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07" name="Shape 10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08" name="Shape 10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fr-FR" sz="1200">
                <a:solidFill>
                  <a:srgbClr val="888888"/>
                </a:solidFill>
                <a:latin typeface="Calibri"/>
                <a:ea typeface="Calibri"/>
                <a:cs typeface="Calibri"/>
                <a:sym typeface="Calibri"/>
              </a:rPr>
              <a:pPr marL="0" marR="0" lvl="0" indent="0" algn="r" rtl="0">
                <a:spcBef>
                  <a:spcPts val="0"/>
                </a:spcBef>
                <a:buSzPct val="25000"/>
                <a:buNone/>
              </a:pPr>
              <a:t>‹#›</a:t>
            </a:fld>
            <a:endParaRPr lang="fr-FR" sz="1200">
              <a:solidFill>
                <a:srgbClr val="888888"/>
              </a:solidFill>
              <a:latin typeface="Calibri"/>
              <a:ea typeface="Calibri"/>
              <a:cs typeface="Calibri"/>
              <a:sym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09"/>
        <p:cNvGrpSpPr/>
        <p:nvPr/>
      </p:nvGrpSpPr>
      <p:grpSpPr>
        <a:xfrm>
          <a:off x="0" y="0"/>
          <a:ext cx="0" cy="0"/>
          <a:chOff x="0" y="0"/>
          <a:chExt cx="0" cy="0"/>
        </a:xfrm>
      </p:grpSpPr>
      <p:sp>
        <p:nvSpPr>
          <p:cNvPr id="110" name="Shape 11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1" name="Shape 11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12" name="Shape 11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13" name="Shape 11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fr-FR" sz="1200">
                <a:solidFill>
                  <a:srgbClr val="888888"/>
                </a:solidFill>
                <a:latin typeface="Calibri"/>
                <a:ea typeface="Calibri"/>
                <a:cs typeface="Calibri"/>
                <a:sym typeface="Calibri"/>
              </a:rPr>
              <a:pPr marL="0" marR="0" lvl="0" indent="0" algn="r" rtl="0">
                <a:spcBef>
                  <a:spcPts val="0"/>
                </a:spcBef>
                <a:buSzPct val="25000"/>
                <a:buNone/>
              </a:pPr>
              <a:t>‹#›</a:t>
            </a:fld>
            <a:endParaRPr lang="fr-FR" sz="1200">
              <a:solidFill>
                <a:srgbClr val="888888"/>
              </a:solidFill>
              <a:latin typeface="Calibri"/>
              <a:ea typeface="Calibri"/>
              <a:cs typeface="Calibri"/>
              <a:sym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14"/>
        <p:cNvGrpSpPr/>
        <p:nvPr/>
      </p:nvGrpSpPr>
      <p:grpSpPr>
        <a:xfrm>
          <a:off x="0" y="0"/>
          <a:ext cx="0" cy="0"/>
          <a:chOff x="0" y="0"/>
          <a:chExt cx="0" cy="0"/>
        </a:xfrm>
      </p:grpSpPr>
      <p:sp>
        <p:nvSpPr>
          <p:cNvPr id="115" name="Shape 115"/>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6" name="Shape 116"/>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7" name="Shape 117"/>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18" name="Shape 11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19" name="Shape 11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20" name="Shape 12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fr-FR" sz="1200">
                <a:solidFill>
                  <a:srgbClr val="888888"/>
                </a:solidFill>
                <a:latin typeface="Calibri"/>
                <a:ea typeface="Calibri"/>
                <a:cs typeface="Calibri"/>
                <a:sym typeface="Calibri"/>
              </a:rPr>
              <a:pPr marL="0" marR="0" lvl="0" indent="0" algn="r" rtl="0">
                <a:spcBef>
                  <a:spcPts val="0"/>
                </a:spcBef>
                <a:buSzPct val="25000"/>
                <a:buNone/>
              </a:pPr>
              <a:t>‹#›</a:t>
            </a:fld>
            <a:endParaRPr lang="fr-FR" sz="1200">
              <a:solidFill>
                <a:srgbClr val="888888"/>
              </a:solidFill>
              <a:latin typeface="Calibri"/>
              <a:ea typeface="Calibri"/>
              <a:cs typeface="Calibri"/>
              <a:sym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21"/>
        <p:cNvGrpSpPr/>
        <p:nvPr/>
      </p:nvGrpSpPr>
      <p:grpSpPr>
        <a:xfrm>
          <a:off x="0" y="0"/>
          <a:ext cx="0" cy="0"/>
          <a:chOff x="0" y="0"/>
          <a:chExt cx="0" cy="0"/>
        </a:xfrm>
      </p:grpSpPr>
      <p:sp>
        <p:nvSpPr>
          <p:cNvPr id="122" name="Shape 122"/>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4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23" name="Shape 123"/>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marR="0" lvl="0" indent="0" algn="l"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spcBef>
                <a:spcPts val="360"/>
              </a:spcBef>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124" name="Shape 124"/>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25" name="Shape 12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26" name="Shape 126"/>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fr-FR" sz="1200">
                <a:solidFill>
                  <a:srgbClr val="888888"/>
                </a:solidFill>
                <a:latin typeface="Calibri"/>
                <a:ea typeface="Calibri"/>
                <a:cs typeface="Calibri"/>
                <a:sym typeface="Calibri"/>
              </a:rPr>
              <a:pPr marL="0" marR="0" lvl="0" indent="0" algn="r" rtl="0">
                <a:spcBef>
                  <a:spcPts val="0"/>
                </a:spcBef>
                <a:buSzPct val="25000"/>
                <a:buNone/>
              </a:pPr>
              <a:t>‹#›</a:t>
            </a:fld>
            <a:endParaRPr lang="fr-FR" sz="1200">
              <a:solidFill>
                <a:srgbClr val="888888"/>
              </a:solidFill>
              <a:latin typeface="Calibri"/>
              <a:ea typeface="Calibri"/>
              <a:cs typeface="Calibri"/>
              <a:sym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27"/>
        <p:cNvGrpSpPr/>
        <p:nvPr/>
      </p:nvGrpSpPr>
      <p:grpSpPr>
        <a:xfrm>
          <a:off x="0" y="0"/>
          <a:ext cx="0" cy="0"/>
          <a:chOff x="0" y="0"/>
          <a:chExt cx="0" cy="0"/>
        </a:xfrm>
      </p:grpSpPr>
      <p:sp>
        <p:nvSpPr>
          <p:cNvPr id="128" name="Shape 128"/>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29" name="Shape 129"/>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30" name="Shape 130"/>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31" name="Shape 131"/>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32" name="Shape 132"/>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33" name="Shape 13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34" name="Shape 13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35" name="Shape 13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fr-FR" sz="1200">
                <a:solidFill>
                  <a:srgbClr val="888888"/>
                </a:solidFill>
                <a:latin typeface="Calibri"/>
                <a:ea typeface="Calibri"/>
                <a:cs typeface="Calibri"/>
                <a:sym typeface="Calibri"/>
              </a:rPr>
              <a:pPr marL="0" marR="0" lvl="0" indent="0" algn="r" rtl="0">
                <a:spcBef>
                  <a:spcPts val="0"/>
                </a:spcBef>
                <a:buSzPct val="25000"/>
                <a:buNone/>
              </a:pPr>
              <a:t>‹#›</a:t>
            </a:fld>
            <a:endParaRPr lang="fr-FR" sz="1200">
              <a:solidFill>
                <a:srgbClr val="888888"/>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9" name="Shape 19"/>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21" name="Shape 2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2" name="Shape 2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fr-FR" sz="1200" b="0" i="0" u="none" strike="noStrike" cap="none">
                <a:solidFill>
                  <a:srgbClr val="888888"/>
                </a:solidFill>
                <a:latin typeface="Calibri"/>
                <a:ea typeface="Calibri"/>
                <a:cs typeface="Calibri"/>
                <a:sym typeface="Calibri"/>
              </a:rPr>
              <a:pPr marL="0" marR="0" lvl="0" indent="0" algn="r" rtl="0">
                <a:spcBef>
                  <a:spcPts val="0"/>
                </a:spcBef>
                <a:buSzPct val="25000"/>
                <a:buNone/>
              </a:pPr>
              <a:t>‹#›</a:t>
            </a:fld>
            <a:endParaRPr lang="fr-FR"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36"/>
        <p:cNvGrpSpPr/>
        <p:nvPr/>
      </p:nvGrpSpPr>
      <p:grpSpPr>
        <a:xfrm>
          <a:off x="0" y="0"/>
          <a:ext cx="0" cy="0"/>
          <a:chOff x="0" y="0"/>
          <a:chExt cx="0" cy="0"/>
        </a:xfrm>
      </p:grpSpPr>
      <p:sp>
        <p:nvSpPr>
          <p:cNvPr id="137" name="Shape 137"/>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38" name="Shape 138"/>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spcBef>
                <a:spcPts val="560"/>
              </a:spcBef>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spcBef>
                <a:spcPts val="480"/>
              </a:spcBef>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39" name="Shape 139"/>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40" name="Shape 14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41" name="Shape 14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42" name="Shape 14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fr-FR" sz="1200">
                <a:solidFill>
                  <a:srgbClr val="888888"/>
                </a:solidFill>
                <a:latin typeface="Calibri"/>
                <a:ea typeface="Calibri"/>
                <a:cs typeface="Calibri"/>
                <a:sym typeface="Calibri"/>
              </a:rPr>
              <a:pPr marL="0" marR="0" lvl="0" indent="0" algn="r" rtl="0">
                <a:spcBef>
                  <a:spcPts val="0"/>
                </a:spcBef>
                <a:buSzPct val="25000"/>
                <a:buNone/>
              </a:pPr>
              <a:t>‹#›</a:t>
            </a:fld>
            <a:endParaRPr lang="fr-FR" sz="1200">
              <a:solidFill>
                <a:srgbClr val="888888"/>
              </a:solidFill>
              <a:latin typeface="Calibri"/>
              <a:ea typeface="Calibri"/>
              <a:cs typeface="Calibri"/>
              <a:sym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43"/>
        <p:cNvGrpSpPr/>
        <p:nvPr/>
      </p:nvGrpSpPr>
      <p:grpSpPr>
        <a:xfrm>
          <a:off x="0" y="0"/>
          <a:ext cx="0" cy="0"/>
          <a:chOff x="0" y="0"/>
          <a:chExt cx="0" cy="0"/>
        </a:xfrm>
      </p:grpSpPr>
      <p:sp>
        <p:nvSpPr>
          <p:cNvPr id="144" name="Shape 144"/>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45" name="Shape 145"/>
          <p:cNvSpPr txBox="1">
            <a:spLocks noGrp="1"/>
          </p:cNvSpPr>
          <p:nvPr>
            <p:ph type="body" idx="1"/>
          </p:nvPr>
        </p:nvSpPr>
        <p:spPr>
          <a:xfrm rot="5400000">
            <a:off x="2309018" y="-251618"/>
            <a:ext cx="4525963" cy="8229600"/>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6" name="Shape 14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47" name="Shape 14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48" name="Shape 14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fr-FR" sz="1200">
                <a:solidFill>
                  <a:srgbClr val="888888"/>
                </a:solidFill>
                <a:latin typeface="Calibri"/>
                <a:ea typeface="Calibri"/>
                <a:cs typeface="Calibri"/>
                <a:sym typeface="Calibri"/>
              </a:rPr>
              <a:pPr marL="0" marR="0" lvl="0" indent="0" algn="r" rtl="0">
                <a:spcBef>
                  <a:spcPts val="0"/>
                </a:spcBef>
                <a:buSzPct val="25000"/>
                <a:buNone/>
              </a:pPr>
              <a:t>‹#›</a:t>
            </a:fld>
            <a:endParaRPr lang="fr-FR" sz="1200">
              <a:solidFill>
                <a:srgbClr val="888888"/>
              </a:solidFill>
              <a:latin typeface="Calibri"/>
              <a:ea typeface="Calibri"/>
              <a:cs typeface="Calibri"/>
              <a:sym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49"/>
        <p:cNvGrpSpPr/>
        <p:nvPr/>
      </p:nvGrpSpPr>
      <p:grpSpPr>
        <a:xfrm>
          <a:off x="0" y="0"/>
          <a:ext cx="0" cy="0"/>
          <a:chOff x="0" y="0"/>
          <a:chExt cx="0" cy="0"/>
        </a:xfrm>
      </p:grpSpPr>
      <p:sp>
        <p:nvSpPr>
          <p:cNvPr id="150" name="Shape 150"/>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51" name="Shape 151"/>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2" name="Shape 15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53" name="Shape 15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54" name="Shape 15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fr-FR" sz="1200">
                <a:solidFill>
                  <a:srgbClr val="888888"/>
                </a:solidFill>
                <a:latin typeface="Calibri"/>
                <a:ea typeface="Calibri"/>
                <a:cs typeface="Calibri"/>
                <a:sym typeface="Calibri"/>
              </a:rPr>
              <a:pPr marL="0" marR="0" lvl="0" indent="0" algn="r" rtl="0">
                <a:spcBef>
                  <a:spcPts val="0"/>
                </a:spcBef>
                <a:buSzPct val="25000"/>
                <a:buNone/>
              </a:pPr>
              <a:t>‹#›</a:t>
            </a:fld>
            <a:endParaRPr lang="fr-FR" sz="1200">
              <a:solidFill>
                <a:srgbClr val="888888"/>
              </a:solidFill>
              <a:latin typeface="Calibri"/>
              <a:ea typeface="Calibri"/>
              <a:cs typeface="Calibri"/>
              <a:sym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Shape 161"/>
        <p:cNvGrpSpPr/>
        <p:nvPr/>
      </p:nvGrpSpPr>
      <p:grpSpPr>
        <a:xfrm>
          <a:off x="0" y="0"/>
          <a:ext cx="0" cy="0"/>
          <a:chOff x="0" y="0"/>
          <a:chExt cx="0" cy="0"/>
        </a:xfrm>
      </p:grpSpPr>
      <p:sp>
        <p:nvSpPr>
          <p:cNvPr id="162" name="Shape 162"/>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63" name="Shape 163"/>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640"/>
              </a:spcBef>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64" name="Shape 164"/>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65" name="Shape 16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66" name="Shape 166"/>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fr-FR" sz="1200" b="0" i="0" u="none" strike="noStrike" cap="none">
                <a:solidFill>
                  <a:srgbClr val="888888"/>
                </a:solidFill>
                <a:latin typeface="Calibri"/>
                <a:ea typeface="Calibri"/>
                <a:cs typeface="Calibri"/>
                <a:sym typeface="Calibri"/>
              </a:rPr>
              <a:pPr marL="0" marR="0" lvl="0" indent="0" algn="r" rtl="0">
                <a:spcBef>
                  <a:spcPts val="0"/>
                </a:spcBef>
                <a:buSzPct val="25000"/>
                <a:buNone/>
              </a:pPr>
              <a:t>‹#›</a:t>
            </a:fld>
            <a:endParaRPr lang="fr-FR"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Shape 167"/>
        <p:cNvGrpSpPr/>
        <p:nvPr/>
      </p:nvGrpSpPr>
      <p:grpSpPr>
        <a:xfrm>
          <a:off x="0" y="0"/>
          <a:ext cx="0" cy="0"/>
          <a:chOff x="0" y="0"/>
          <a:chExt cx="0" cy="0"/>
        </a:xfrm>
      </p:grpSpPr>
      <p:sp>
        <p:nvSpPr>
          <p:cNvPr id="168" name="Shape 168"/>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69" name="Shape 169"/>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0" name="Shape 17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71" name="Shape 17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72" name="Shape 17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fr-FR" sz="1200" b="0" i="0" u="none" strike="noStrike" cap="none">
                <a:solidFill>
                  <a:srgbClr val="888888"/>
                </a:solidFill>
                <a:latin typeface="Calibri"/>
                <a:ea typeface="Calibri"/>
                <a:cs typeface="Calibri"/>
                <a:sym typeface="Calibri"/>
              </a:rPr>
              <a:pPr marL="0" marR="0" lvl="0" indent="0" algn="r" rtl="0">
                <a:spcBef>
                  <a:spcPts val="0"/>
                </a:spcBef>
                <a:buSzPct val="25000"/>
                <a:buNone/>
              </a:pPr>
              <a:t>‹#›</a:t>
            </a:fld>
            <a:endParaRPr lang="fr-FR"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cSld name="En-tête de section">
    <p:spTree>
      <p:nvGrpSpPr>
        <p:cNvPr id="1" name="Shape 173"/>
        <p:cNvGrpSpPr/>
        <p:nvPr/>
      </p:nvGrpSpPr>
      <p:grpSpPr>
        <a:xfrm>
          <a:off x="0" y="0"/>
          <a:ext cx="0" cy="0"/>
          <a:chOff x="0" y="0"/>
          <a:chExt cx="0" cy="0"/>
        </a:xfrm>
      </p:grpSpPr>
      <p:sp>
        <p:nvSpPr>
          <p:cNvPr id="174" name="Shape 174"/>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4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75" name="Shape 175"/>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marR="0" lvl="0" indent="0" algn="l"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spcBef>
                <a:spcPts val="360"/>
              </a:spcBef>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176" name="Shape 17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77" name="Shape 17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78" name="Shape 17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fr-FR" sz="1200" b="0" i="0" u="none" strike="noStrike" cap="none">
                <a:solidFill>
                  <a:srgbClr val="888888"/>
                </a:solidFill>
                <a:latin typeface="Calibri"/>
                <a:ea typeface="Calibri"/>
                <a:cs typeface="Calibri"/>
                <a:sym typeface="Calibri"/>
              </a:rPr>
              <a:pPr marL="0" marR="0" lvl="0" indent="0" algn="r" rtl="0">
                <a:spcBef>
                  <a:spcPts val="0"/>
                </a:spcBef>
                <a:buSzPct val="25000"/>
                <a:buNone/>
              </a:pPr>
              <a:t>‹#›</a:t>
            </a:fld>
            <a:endParaRPr lang="fr-FR"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cSld name="Deux contenus">
    <p:spTree>
      <p:nvGrpSpPr>
        <p:cNvPr id="1" name="Shape 179"/>
        <p:cNvGrpSpPr/>
        <p:nvPr/>
      </p:nvGrpSpPr>
      <p:grpSpPr>
        <a:xfrm>
          <a:off x="0" y="0"/>
          <a:ext cx="0" cy="0"/>
          <a:chOff x="0" y="0"/>
          <a:chExt cx="0" cy="0"/>
        </a:xfrm>
      </p:grpSpPr>
      <p:sp>
        <p:nvSpPr>
          <p:cNvPr id="180" name="Shape 18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81" name="Shape 181"/>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2" name="Shape 182"/>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3" name="Shape 18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84" name="Shape 18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85" name="Shape 18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fr-FR" sz="1200" b="0" i="0" u="none" strike="noStrike" cap="none">
                <a:solidFill>
                  <a:srgbClr val="888888"/>
                </a:solidFill>
                <a:latin typeface="Calibri"/>
                <a:ea typeface="Calibri"/>
                <a:cs typeface="Calibri"/>
                <a:sym typeface="Calibri"/>
              </a:rPr>
              <a:pPr marL="0" marR="0" lvl="0" indent="0" algn="r" rtl="0">
                <a:spcBef>
                  <a:spcPts val="0"/>
                </a:spcBef>
                <a:buSzPct val="25000"/>
                <a:buNone/>
              </a:pPr>
              <a:t>‹#›</a:t>
            </a:fld>
            <a:endParaRPr lang="fr-FR"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cSld name="Comparaison">
    <p:spTree>
      <p:nvGrpSpPr>
        <p:cNvPr id="1" name="Shape 186"/>
        <p:cNvGrpSpPr/>
        <p:nvPr/>
      </p:nvGrpSpPr>
      <p:grpSpPr>
        <a:xfrm>
          <a:off x="0" y="0"/>
          <a:ext cx="0" cy="0"/>
          <a:chOff x="0" y="0"/>
          <a:chExt cx="0" cy="0"/>
        </a:xfrm>
      </p:grpSpPr>
      <p:sp>
        <p:nvSpPr>
          <p:cNvPr id="187" name="Shape 187"/>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88" name="Shape 188"/>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89" name="Shape 189"/>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90" name="Shape 190"/>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91" name="Shape 191"/>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92" name="Shape 19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93" name="Shape 19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94" name="Shape 19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fr-FR" sz="1200" b="0" i="0" u="none" strike="noStrike" cap="none">
                <a:solidFill>
                  <a:srgbClr val="888888"/>
                </a:solidFill>
                <a:latin typeface="Calibri"/>
                <a:ea typeface="Calibri"/>
                <a:cs typeface="Calibri"/>
                <a:sym typeface="Calibri"/>
              </a:rPr>
              <a:pPr marL="0" marR="0" lvl="0" indent="0" algn="r" rtl="0">
                <a:spcBef>
                  <a:spcPts val="0"/>
                </a:spcBef>
                <a:buSzPct val="25000"/>
                <a:buNone/>
              </a:pPr>
              <a:t>‹#›</a:t>
            </a:fld>
            <a:endParaRPr lang="fr-FR"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Shape 195"/>
        <p:cNvGrpSpPr/>
        <p:nvPr/>
      </p:nvGrpSpPr>
      <p:grpSpPr>
        <a:xfrm>
          <a:off x="0" y="0"/>
          <a:ext cx="0" cy="0"/>
          <a:chOff x="0" y="0"/>
          <a:chExt cx="0" cy="0"/>
        </a:xfrm>
      </p:grpSpPr>
      <p:sp>
        <p:nvSpPr>
          <p:cNvPr id="196" name="Shape 196"/>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97" name="Shape 19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98" name="Shape 19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99" name="Shape 199"/>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fr-FR" sz="1200" b="0" i="0" u="none" strike="noStrike" cap="none">
                <a:solidFill>
                  <a:srgbClr val="888888"/>
                </a:solidFill>
                <a:latin typeface="Calibri"/>
                <a:ea typeface="Calibri"/>
                <a:cs typeface="Calibri"/>
                <a:sym typeface="Calibri"/>
              </a:rPr>
              <a:pPr marL="0" marR="0" lvl="0" indent="0" algn="r" rtl="0">
                <a:spcBef>
                  <a:spcPts val="0"/>
                </a:spcBef>
                <a:buSzPct val="25000"/>
                <a:buNone/>
              </a:pPr>
              <a:t>‹#›</a:t>
            </a:fld>
            <a:endParaRPr lang="fr-FR"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Vide">
    <p:spTree>
      <p:nvGrpSpPr>
        <p:cNvPr id="1" name="Shape 200"/>
        <p:cNvGrpSpPr/>
        <p:nvPr/>
      </p:nvGrpSpPr>
      <p:grpSpPr>
        <a:xfrm>
          <a:off x="0" y="0"/>
          <a:ext cx="0" cy="0"/>
          <a:chOff x="0" y="0"/>
          <a:chExt cx="0" cy="0"/>
        </a:xfrm>
      </p:grpSpPr>
      <p:sp>
        <p:nvSpPr>
          <p:cNvPr id="201" name="Shape 20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02" name="Shape 20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03" name="Shape 20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fr-FR" sz="1200" b="0" i="0" u="none" strike="noStrike" cap="none">
                <a:solidFill>
                  <a:srgbClr val="888888"/>
                </a:solidFill>
                <a:latin typeface="Calibri"/>
                <a:ea typeface="Calibri"/>
                <a:cs typeface="Calibri"/>
                <a:sym typeface="Calibri"/>
              </a:rPr>
              <a:pPr marL="0" marR="0" lvl="0" indent="0" algn="r" rtl="0">
                <a:spcBef>
                  <a:spcPts val="0"/>
                </a:spcBef>
                <a:buSzPct val="25000"/>
                <a:buNone/>
              </a:pPr>
              <a:t>‹#›</a:t>
            </a:fld>
            <a:endParaRPr lang="fr-FR"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En-tête de section">
    <p:spTree>
      <p:nvGrpSpPr>
        <p:cNvPr id="1" name="Shape 23"/>
        <p:cNvGrpSpPr/>
        <p:nvPr/>
      </p:nvGrpSpPr>
      <p:grpSpPr>
        <a:xfrm>
          <a:off x="0" y="0"/>
          <a:ext cx="0" cy="0"/>
          <a:chOff x="0" y="0"/>
          <a:chExt cx="0" cy="0"/>
        </a:xfrm>
      </p:grpSpPr>
      <p:sp>
        <p:nvSpPr>
          <p:cNvPr id="24" name="Shape 24"/>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4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5" name="Shape 25"/>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marR="0" lvl="0" indent="0" algn="l"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spcBef>
                <a:spcPts val="360"/>
              </a:spcBef>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26" name="Shape 2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7" name="Shape 2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8" name="Shape 2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fr-FR" sz="1200" b="0" i="0" u="none" strike="noStrike" cap="none">
                <a:solidFill>
                  <a:srgbClr val="888888"/>
                </a:solidFill>
                <a:latin typeface="Calibri"/>
                <a:ea typeface="Calibri"/>
                <a:cs typeface="Calibri"/>
                <a:sym typeface="Calibri"/>
              </a:rPr>
              <a:pPr marL="0" marR="0" lvl="0" indent="0" algn="r" rtl="0">
                <a:spcBef>
                  <a:spcPts val="0"/>
                </a:spcBef>
                <a:buSzPct val="25000"/>
                <a:buNone/>
              </a:pPr>
              <a:t>‹#›</a:t>
            </a:fld>
            <a:endParaRPr lang="fr-FR"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cSld name="Contenu avec légende">
    <p:spTree>
      <p:nvGrpSpPr>
        <p:cNvPr id="1" name="Shape 204"/>
        <p:cNvGrpSpPr/>
        <p:nvPr/>
      </p:nvGrpSpPr>
      <p:grpSpPr>
        <a:xfrm>
          <a:off x="0" y="0"/>
          <a:ext cx="0" cy="0"/>
          <a:chOff x="0" y="0"/>
          <a:chExt cx="0" cy="0"/>
        </a:xfrm>
      </p:grpSpPr>
      <p:sp>
        <p:nvSpPr>
          <p:cNvPr id="205" name="Shape 205"/>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06" name="Shape 206"/>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07" name="Shape 207"/>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208" name="Shape 20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09" name="Shape 20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10" name="Shape 21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fr-FR" sz="1200" b="0" i="0" u="none" strike="noStrike" cap="none">
                <a:solidFill>
                  <a:srgbClr val="888888"/>
                </a:solidFill>
                <a:latin typeface="Calibri"/>
                <a:ea typeface="Calibri"/>
                <a:cs typeface="Calibri"/>
                <a:sym typeface="Calibri"/>
              </a:rPr>
              <a:pPr marL="0" marR="0" lvl="0" indent="0" algn="r" rtl="0">
                <a:spcBef>
                  <a:spcPts val="0"/>
                </a:spcBef>
                <a:buSzPct val="25000"/>
                <a:buNone/>
              </a:pPr>
              <a:t>‹#›</a:t>
            </a:fld>
            <a:endParaRPr lang="fr-FR"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cSld name="Image avec légende">
    <p:spTree>
      <p:nvGrpSpPr>
        <p:cNvPr id="1" name="Shape 211"/>
        <p:cNvGrpSpPr/>
        <p:nvPr/>
      </p:nvGrpSpPr>
      <p:grpSpPr>
        <a:xfrm>
          <a:off x="0" y="0"/>
          <a:ext cx="0" cy="0"/>
          <a:chOff x="0" y="0"/>
          <a:chExt cx="0" cy="0"/>
        </a:xfrm>
      </p:grpSpPr>
      <p:sp>
        <p:nvSpPr>
          <p:cNvPr id="212" name="Shape 212"/>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13" name="Shape 213"/>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spcBef>
                <a:spcPts val="560"/>
              </a:spcBef>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spcBef>
                <a:spcPts val="480"/>
              </a:spcBef>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14" name="Shape 214"/>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215" name="Shape 21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16" name="Shape 21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17" name="Shape 21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fr-FR" sz="1200" b="0" i="0" u="none" strike="noStrike" cap="none">
                <a:solidFill>
                  <a:srgbClr val="888888"/>
                </a:solidFill>
                <a:latin typeface="Calibri"/>
                <a:ea typeface="Calibri"/>
                <a:cs typeface="Calibri"/>
                <a:sym typeface="Calibri"/>
              </a:rPr>
              <a:pPr marL="0" marR="0" lvl="0" indent="0" algn="r" rtl="0">
                <a:spcBef>
                  <a:spcPts val="0"/>
                </a:spcBef>
                <a:buSzPct val="25000"/>
                <a:buNone/>
              </a:pPr>
              <a:t>‹#›</a:t>
            </a:fld>
            <a:endParaRPr lang="fr-FR"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cSld name="Titre et texte vertical">
    <p:spTree>
      <p:nvGrpSpPr>
        <p:cNvPr id="1" name="Shape 218"/>
        <p:cNvGrpSpPr/>
        <p:nvPr/>
      </p:nvGrpSpPr>
      <p:grpSpPr>
        <a:xfrm>
          <a:off x="0" y="0"/>
          <a:ext cx="0" cy="0"/>
          <a:chOff x="0" y="0"/>
          <a:chExt cx="0" cy="0"/>
        </a:xfrm>
      </p:grpSpPr>
      <p:sp>
        <p:nvSpPr>
          <p:cNvPr id="219" name="Shape 21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20" name="Shape 220"/>
          <p:cNvSpPr txBox="1">
            <a:spLocks noGrp="1"/>
          </p:cNvSpPr>
          <p:nvPr>
            <p:ph type="body" idx="1"/>
          </p:nvPr>
        </p:nvSpPr>
        <p:spPr>
          <a:xfrm rot="5400000">
            <a:off x="2309018" y="-251618"/>
            <a:ext cx="4525963" cy="8229600"/>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21" name="Shape 22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22" name="Shape 22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23" name="Shape 22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fr-FR" sz="1200" b="0" i="0" u="none" strike="noStrike" cap="none">
                <a:solidFill>
                  <a:srgbClr val="888888"/>
                </a:solidFill>
                <a:latin typeface="Calibri"/>
                <a:ea typeface="Calibri"/>
                <a:cs typeface="Calibri"/>
                <a:sym typeface="Calibri"/>
              </a:rPr>
              <a:pPr marL="0" marR="0" lvl="0" indent="0" algn="r" rtl="0">
                <a:spcBef>
                  <a:spcPts val="0"/>
                </a:spcBef>
                <a:buSzPct val="25000"/>
                <a:buNone/>
              </a:pPr>
              <a:t>‹#›</a:t>
            </a:fld>
            <a:endParaRPr lang="fr-FR"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cSld name="Titre vertical et texte">
    <p:spTree>
      <p:nvGrpSpPr>
        <p:cNvPr id="1" name="Shape 224"/>
        <p:cNvGrpSpPr/>
        <p:nvPr/>
      </p:nvGrpSpPr>
      <p:grpSpPr>
        <a:xfrm>
          <a:off x="0" y="0"/>
          <a:ext cx="0" cy="0"/>
          <a:chOff x="0" y="0"/>
          <a:chExt cx="0" cy="0"/>
        </a:xfrm>
      </p:grpSpPr>
      <p:sp>
        <p:nvSpPr>
          <p:cNvPr id="225" name="Shape 225"/>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26" name="Shape 226"/>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27" name="Shape 22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28" name="Shape 22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29" name="Shape 229"/>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fr-FR" sz="1200" b="0" i="0" u="none" strike="noStrike" cap="none">
                <a:solidFill>
                  <a:srgbClr val="888888"/>
                </a:solidFill>
                <a:latin typeface="Calibri"/>
                <a:ea typeface="Calibri"/>
                <a:cs typeface="Calibri"/>
                <a:sym typeface="Calibri"/>
              </a:rPr>
              <a:pPr marL="0" marR="0" lvl="0" indent="0" algn="r" rtl="0">
                <a:spcBef>
                  <a:spcPts val="0"/>
                </a:spcBef>
                <a:buSzPct val="25000"/>
                <a:buNone/>
              </a:pPr>
              <a:t>‹#›</a:t>
            </a:fld>
            <a:endParaRPr lang="fr-FR"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A92B9A-0263-40AA-9D39-FCFE67F645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793606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A92B9A-0263-40AA-9D39-FCFE67F645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5410599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A92B9A-0263-40AA-9D39-FCFE67F645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9934946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A92B9A-0263-40AA-9D39-FCFE67F645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7794918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BA92B9A-0263-40AA-9D39-FCFE67F645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7631155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BA92B9A-0263-40AA-9D39-FCFE67F645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9239689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Deux contenus">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1" name="Shape 31"/>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 name="Shape 3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4" name="Shape 3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5" name="Shape 3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fr-FR" sz="1200" b="0" i="0" u="none" strike="noStrike" cap="none">
                <a:solidFill>
                  <a:srgbClr val="888888"/>
                </a:solidFill>
                <a:latin typeface="Calibri"/>
                <a:ea typeface="Calibri"/>
                <a:cs typeface="Calibri"/>
                <a:sym typeface="Calibri"/>
              </a:rPr>
              <a:pPr marL="0" marR="0" lvl="0" indent="0" algn="r" rtl="0">
                <a:spcBef>
                  <a:spcPts val="0"/>
                </a:spcBef>
                <a:buSzPct val="25000"/>
                <a:buNone/>
              </a:pPr>
              <a:t>‹#›</a:t>
            </a:fld>
            <a:endParaRPr lang="fr-FR"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BA92B9A-0263-40AA-9D39-FCFE67F645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2184901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A92B9A-0263-40AA-9D39-FCFE67F645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1896987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A92B9A-0263-40AA-9D39-FCFE67F645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8831423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A92B9A-0263-40AA-9D39-FCFE67F645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0683328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A92B9A-0263-40AA-9D39-FCFE67F645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856046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aison">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8" name="Shape 38"/>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0" name="Shape 40"/>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1" name="Shape 41"/>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2" name="Shape 4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fr-FR" sz="1200" b="0" i="0" u="none" strike="noStrike" cap="none">
                <a:solidFill>
                  <a:srgbClr val="888888"/>
                </a:solidFill>
                <a:latin typeface="Calibri"/>
                <a:ea typeface="Calibri"/>
                <a:cs typeface="Calibri"/>
                <a:sym typeface="Calibri"/>
              </a:rPr>
              <a:pPr marL="0" marR="0" lvl="0" indent="0" algn="r" rtl="0">
                <a:spcBef>
                  <a:spcPts val="0"/>
                </a:spcBef>
                <a:buSzPct val="25000"/>
                <a:buNone/>
              </a:pPr>
              <a:t>‹#›</a:t>
            </a:fld>
            <a:endParaRPr lang="fr-FR"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7" name="Shape 4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9" name="Shape 49"/>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fr-FR" sz="1200" b="0" i="0" u="none" strike="noStrike" cap="none">
                <a:solidFill>
                  <a:srgbClr val="888888"/>
                </a:solidFill>
                <a:latin typeface="Calibri"/>
                <a:ea typeface="Calibri"/>
                <a:cs typeface="Calibri"/>
                <a:sym typeface="Calibri"/>
              </a:rPr>
              <a:pPr marL="0" marR="0" lvl="0" indent="0" algn="r" rtl="0">
                <a:spcBef>
                  <a:spcPts val="0"/>
                </a:spcBef>
                <a:buSzPct val="25000"/>
                <a:buNone/>
              </a:pPr>
              <a:t>‹#›</a:t>
            </a:fld>
            <a:endParaRPr lang="fr-FR"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Vide">
    <p:spTree>
      <p:nvGrpSpPr>
        <p:cNvPr id="1" name="Shape 50"/>
        <p:cNvGrpSpPr/>
        <p:nvPr/>
      </p:nvGrpSpPr>
      <p:grpSpPr>
        <a:xfrm>
          <a:off x="0" y="0"/>
          <a:ext cx="0" cy="0"/>
          <a:chOff x="0" y="0"/>
          <a:chExt cx="0" cy="0"/>
        </a:xfrm>
      </p:grpSpPr>
      <p:sp>
        <p:nvSpPr>
          <p:cNvPr id="51" name="Shape 5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fr-FR" sz="1200" b="0" i="0" u="none" strike="noStrike" cap="none">
                <a:solidFill>
                  <a:srgbClr val="888888"/>
                </a:solidFill>
                <a:latin typeface="Calibri"/>
                <a:ea typeface="Calibri"/>
                <a:cs typeface="Calibri"/>
                <a:sym typeface="Calibri"/>
              </a:rPr>
              <a:pPr marL="0" marR="0" lvl="0" indent="0" algn="r" rtl="0">
                <a:spcBef>
                  <a:spcPts val="0"/>
                </a:spcBef>
                <a:buSzPct val="25000"/>
                <a:buNone/>
              </a:pPr>
              <a:t>‹#›</a:t>
            </a:fld>
            <a:endParaRPr lang="fr-FR"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u avec légende">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6" name="Shape 56"/>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9" name="Shape 5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0" name="Shape 6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fr-FR" sz="1200" b="0" i="0" u="none" strike="noStrike" cap="none">
                <a:solidFill>
                  <a:srgbClr val="888888"/>
                </a:solidFill>
                <a:latin typeface="Calibri"/>
                <a:ea typeface="Calibri"/>
                <a:cs typeface="Calibri"/>
                <a:sym typeface="Calibri"/>
              </a:rPr>
              <a:pPr marL="0" marR="0" lvl="0" indent="0" algn="r" rtl="0">
                <a:spcBef>
                  <a:spcPts val="0"/>
                </a:spcBef>
                <a:buSzPct val="25000"/>
                <a:buNone/>
              </a:pPr>
              <a:t>‹#›</a:t>
            </a:fld>
            <a:endParaRPr lang="fr-FR"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Image avec légende">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3" name="Shape 63"/>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spcBef>
                <a:spcPts val="560"/>
              </a:spcBef>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spcBef>
                <a:spcPts val="480"/>
              </a:spcBef>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6" name="Shape 6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7" name="Shape 6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fr-FR" sz="1200" b="0" i="0" u="none" strike="noStrike" cap="none">
                <a:solidFill>
                  <a:srgbClr val="888888"/>
                </a:solidFill>
                <a:latin typeface="Calibri"/>
                <a:ea typeface="Calibri"/>
                <a:cs typeface="Calibri"/>
                <a:sym typeface="Calibri"/>
              </a:rPr>
              <a:pPr marL="0" marR="0" lvl="0" indent="0" algn="r" rtl="0">
                <a:spcBef>
                  <a:spcPts val="0"/>
                </a:spcBef>
                <a:buSzPct val="25000"/>
                <a:buNone/>
              </a:pPr>
              <a:t>‹#›</a:t>
            </a:fld>
            <a:endParaRPr lang="fr-FR"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 name="Shape 7"/>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9" name="Shape 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0" name="Shape 1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fr-FR" sz="1200" b="0" i="0" u="none" strike="noStrike" cap="none">
                <a:solidFill>
                  <a:srgbClr val="888888"/>
                </a:solidFill>
                <a:latin typeface="Calibri"/>
                <a:ea typeface="Calibri"/>
                <a:cs typeface="Calibri"/>
                <a:sym typeface="Calibri"/>
              </a:rPr>
              <a:pPr marL="0" marR="0" lvl="0" indent="0" algn="r" rtl="0">
                <a:spcBef>
                  <a:spcPts val="0"/>
                </a:spcBef>
                <a:buSzPct val="25000"/>
                <a:buNone/>
              </a:pPr>
              <a:t>‹#›</a:t>
            </a:fld>
            <a:endParaRPr lang="fr-FR" sz="1200" b="0" i="0" u="none" strike="noStrike" cap="none">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0"/>
        <p:cNvGrpSpPr/>
        <p:nvPr/>
      </p:nvGrpSpPr>
      <p:grpSpPr>
        <a:xfrm>
          <a:off x="0" y="0"/>
          <a:ext cx="0" cy="0"/>
          <a:chOff x="0" y="0"/>
          <a:chExt cx="0" cy="0"/>
        </a:xfrm>
      </p:grpSpPr>
      <p:sp>
        <p:nvSpPr>
          <p:cNvPr id="81" name="Shape 81"/>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2" name="Shape 82"/>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4" name="Shape 8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5" name="Shape 8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fr-FR" sz="1200" b="0" i="0" u="none" strike="noStrike" cap="none">
                <a:solidFill>
                  <a:srgbClr val="888888"/>
                </a:solidFill>
                <a:latin typeface="Calibri"/>
                <a:ea typeface="Calibri"/>
                <a:cs typeface="Calibri"/>
                <a:sym typeface="Calibri"/>
              </a:rPr>
              <a:pPr marL="0" marR="0" lvl="0" indent="0" algn="r" rtl="0">
                <a:spcBef>
                  <a:spcPts val="0"/>
                </a:spcBef>
                <a:buSzPct val="25000"/>
                <a:buNone/>
              </a:pPr>
              <a:t>‹#›</a:t>
            </a:fld>
            <a:endParaRPr lang="fr-FR" sz="1200" b="0" i="0" u="none" strike="noStrike" cap="none">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5"/>
        <p:cNvGrpSpPr/>
        <p:nvPr/>
      </p:nvGrpSpPr>
      <p:grpSpPr>
        <a:xfrm>
          <a:off x="0" y="0"/>
          <a:ext cx="0" cy="0"/>
          <a:chOff x="0" y="0"/>
          <a:chExt cx="0" cy="0"/>
        </a:xfrm>
      </p:grpSpPr>
      <p:sp>
        <p:nvSpPr>
          <p:cNvPr id="156" name="Shape 156"/>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57" name="Shape 157"/>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8" name="Shape 15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59" name="Shape 15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60" name="Shape 16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fr-FR" sz="1200" b="0" i="0" u="none" strike="noStrike" cap="none">
                <a:solidFill>
                  <a:srgbClr val="888888"/>
                </a:solidFill>
                <a:latin typeface="Calibri"/>
                <a:ea typeface="Calibri"/>
                <a:cs typeface="Calibri"/>
                <a:sym typeface="Calibri"/>
              </a:rPr>
              <a:pPr marL="0" marR="0" lvl="0" indent="0" algn="r" rtl="0">
                <a:spcBef>
                  <a:spcPts val="0"/>
                </a:spcBef>
                <a:buSzPct val="25000"/>
                <a:buNone/>
              </a:pPr>
              <a:t>‹#›</a:t>
            </a:fld>
            <a:endParaRPr lang="fr-FR" sz="1200" b="0" i="0" u="none" strike="noStrike" cap="none">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sldNum="0"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A92B9A-0263-40AA-9D39-FCFE67F645FD}" type="slidenum">
              <a:rPr lang="en-US" kern="1200" smtClean="0">
                <a:solidFill>
                  <a:prstClr val="black">
                    <a:tint val="75000"/>
                  </a:prstClr>
                </a:solidFill>
                <a:latin typeface="Calibri"/>
                <a:ea typeface="+mn-ea"/>
                <a:cs typeface="+mn-cs"/>
              </a: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xmlns="" val="129040211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Shape 234" descr="IMG_4342 copy.jpg"/>
          <p:cNvPicPr preferRelativeResize="0"/>
          <p:nvPr/>
        </p:nvPicPr>
        <p:blipFill rotWithShape="1">
          <a:blip r:embed="rId3" cstate="email">
            <a:alphaModFix/>
            <a:extLst>
              <a:ext uri="{28A0092B-C50C-407E-A947-70E740481C1C}">
                <a14:useLocalDpi xmlns:a14="http://schemas.microsoft.com/office/drawing/2010/main" xmlns=""/>
              </a:ext>
            </a:extLst>
          </a:blip>
          <a:srcRect/>
          <a:stretch/>
        </p:blipFill>
        <p:spPr>
          <a:xfrm>
            <a:off x="-100" y="487100"/>
            <a:ext cx="9144000" cy="5126400"/>
          </a:xfrm>
          <a:prstGeom prst="rect">
            <a:avLst/>
          </a:prstGeom>
          <a:noFill/>
          <a:ln w="9525" cap="flat" cmpd="sng">
            <a:solidFill>
              <a:schemeClr val="dk1"/>
            </a:solidFill>
            <a:prstDash val="solid"/>
            <a:round/>
            <a:headEnd type="none" w="med" len="med"/>
            <a:tailEnd type="none" w="med" len="med"/>
          </a:ln>
        </p:spPr>
      </p:pic>
      <p:sp>
        <p:nvSpPr>
          <p:cNvPr id="235" name="Shape 235"/>
          <p:cNvSpPr/>
          <p:nvPr/>
        </p:nvSpPr>
        <p:spPr>
          <a:xfrm>
            <a:off x="493050" y="4285875"/>
            <a:ext cx="8141400" cy="1225200"/>
          </a:xfrm>
          <a:prstGeom prst="rect">
            <a:avLst/>
          </a:prstGeom>
          <a:solidFill>
            <a:schemeClr val="lt1">
              <a:alpha val="41960"/>
            </a:schemeClr>
          </a:solidFill>
          <a:ln w="9525" cap="flat" cmpd="sng">
            <a:solidFill>
              <a:schemeClr val="dk1"/>
            </a:solidFill>
            <a:prstDash val="solid"/>
            <a:round/>
            <a:headEnd type="none" w="med" len="med"/>
            <a:tailEnd type="none" w="med" len="med"/>
          </a:ln>
          <a:effectLst>
            <a:outerShdw blurRad="39999" dist="23000" dir="5400000" rotWithShape="0">
              <a:srgbClr val="000000">
                <a:alpha val="34901"/>
              </a:srgbClr>
            </a:outerShdw>
          </a:effectLst>
        </p:spPr>
        <p:txBody>
          <a:bodyPr lIns="91425" tIns="45700" rIns="91425" bIns="45700" anchor="b" anchorCtr="0">
            <a:noAutofit/>
          </a:bodyPr>
          <a:lstStyle/>
          <a:p>
            <a:pPr lvl="0" algn="ctr" rtl="0">
              <a:spcBef>
                <a:spcPts val="0"/>
              </a:spcBef>
              <a:buSzPct val="25000"/>
              <a:buNone/>
            </a:pPr>
            <a:r>
              <a:rPr lang="fr-FR" sz="2400" b="1">
                <a:solidFill>
                  <a:schemeClr val="dk1"/>
                </a:solidFill>
                <a:latin typeface="Calibri"/>
                <a:ea typeface="Calibri"/>
                <a:cs typeface="Calibri"/>
                <a:sym typeface="Calibri"/>
              </a:rPr>
              <a:t>URBAN COMPLEXITIES, SPATIAL VISIONS AND </a:t>
            </a:r>
          </a:p>
          <a:p>
            <a:pPr lvl="0" algn="ctr" rtl="0">
              <a:spcBef>
                <a:spcPts val="0"/>
              </a:spcBef>
              <a:buClr>
                <a:schemeClr val="dk1"/>
              </a:buClr>
              <a:buSzPct val="25000"/>
              <a:buFont typeface="Calibri"/>
              <a:buNone/>
            </a:pPr>
            <a:r>
              <a:rPr lang="fr-FR" sz="2400" b="1">
                <a:solidFill>
                  <a:schemeClr val="dk1"/>
                </a:solidFill>
                <a:latin typeface="Calibri"/>
                <a:ea typeface="Calibri"/>
                <a:cs typeface="Calibri"/>
                <a:sym typeface="Calibri"/>
              </a:rPr>
              <a:t>ADAPTIVE GOVERNANCE IN JOHANNESBURG </a:t>
            </a:r>
          </a:p>
          <a:p>
            <a:pPr marL="0" marR="0" lvl="0" indent="0" algn="ctr" rtl="0">
              <a:spcBef>
                <a:spcPts val="0"/>
              </a:spcBef>
              <a:buNone/>
            </a:pPr>
            <a:endParaRPr sz="1800" b="1">
              <a:solidFill>
                <a:schemeClr val="dk1"/>
              </a:solidFill>
              <a:latin typeface="Calibri"/>
              <a:ea typeface="Calibri"/>
              <a:cs typeface="Calibri"/>
              <a:sym typeface="Calibri"/>
            </a:endParaRPr>
          </a:p>
        </p:txBody>
      </p:sp>
      <p:pic>
        <p:nvPicPr>
          <p:cNvPr id="236" name="Shape 236" descr="Screen Shot 2016-02-03 at 19.29.42.png"/>
          <p:cNvPicPr preferRelativeResize="0"/>
          <p:nvPr/>
        </p:nvPicPr>
        <p:blipFill>
          <a:blip r:embed="rId4" cstate="email">
            <a:alphaModFix/>
            <a:extLst>
              <a:ext uri="{28A0092B-C50C-407E-A947-70E740481C1C}">
                <a14:useLocalDpi xmlns:a14="http://schemas.microsoft.com/office/drawing/2010/main" xmlns=""/>
              </a:ext>
            </a:extLst>
          </a:blip>
          <a:stretch>
            <a:fillRect/>
          </a:stretch>
        </p:blipFill>
        <p:spPr>
          <a:xfrm>
            <a:off x="0" y="5581900"/>
            <a:ext cx="4436024" cy="836286"/>
          </a:xfrm>
          <a:prstGeom prst="rect">
            <a:avLst/>
          </a:prstGeom>
          <a:noFill/>
          <a:ln>
            <a:noFill/>
          </a:ln>
        </p:spPr>
      </p:pic>
      <p:sp>
        <p:nvSpPr>
          <p:cNvPr id="237" name="Shape 237"/>
          <p:cNvSpPr txBox="1"/>
          <p:nvPr/>
        </p:nvSpPr>
        <p:spPr>
          <a:xfrm>
            <a:off x="4436025" y="5630375"/>
            <a:ext cx="5378700" cy="1004100"/>
          </a:xfrm>
          <a:prstGeom prst="rect">
            <a:avLst/>
          </a:prstGeom>
          <a:noFill/>
          <a:ln>
            <a:noFill/>
          </a:ln>
        </p:spPr>
        <p:txBody>
          <a:bodyPr lIns="91425" tIns="91425" rIns="91425" bIns="91425" anchor="t" anchorCtr="0">
            <a:noAutofit/>
          </a:bodyPr>
          <a:lstStyle/>
          <a:p>
            <a:pPr lvl="0">
              <a:spcBef>
                <a:spcPts val="0"/>
              </a:spcBef>
              <a:buNone/>
            </a:pPr>
            <a:r>
              <a:rPr lang="fr-FR" b="1" dirty="0"/>
              <a:t>Margot Rubin and Romain Dittgen</a:t>
            </a:r>
          </a:p>
          <a:p>
            <a:pPr lvl="0">
              <a:spcBef>
                <a:spcPts val="0"/>
              </a:spcBef>
              <a:buNone/>
            </a:pPr>
            <a:endParaRPr sz="600" dirty="0"/>
          </a:p>
          <a:p>
            <a:pPr lvl="0">
              <a:spcBef>
                <a:spcPts val="0"/>
              </a:spcBef>
              <a:buNone/>
            </a:pPr>
            <a:r>
              <a:rPr lang="fr-FR" sz="1100" dirty="0">
                <a:solidFill>
                  <a:srgbClr val="666666"/>
                </a:solidFill>
              </a:rPr>
              <a:t>South </a:t>
            </a:r>
            <a:r>
              <a:rPr lang="fr-FR" sz="1100" dirty="0" err="1">
                <a:solidFill>
                  <a:srgbClr val="666666"/>
                </a:solidFill>
              </a:rPr>
              <a:t>African</a:t>
            </a:r>
            <a:r>
              <a:rPr lang="fr-FR" sz="1100" dirty="0">
                <a:solidFill>
                  <a:srgbClr val="666666"/>
                </a:solidFill>
              </a:rPr>
              <a:t> </a:t>
            </a:r>
            <a:r>
              <a:rPr lang="fr-FR" sz="1100" dirty="0" err="1">
                <a:solidFill>
                  <a:srgbClr val="666666"/>
                </a:solidFill>
              </a:rPr>
              <a:t>Research</a:t>
            </a:r>
            <a:r>
              <a:rPr lang="fr-FR" sz="1100" dirty="0">
                <a:solidFill>
                  <a:srgbClr val="666666"/>
                </a:solidFill>
              </a:rPr>
              <a:t> Chair in Spatial </a:t>
            </a:r>
            <a:r>
              <a:rPr lang="fr-FR" sz="1100" dirty="0" err="1">
                <a:solidFill>
                  <a:srgbClr val="666666"/>
                </a:solidFill>
              </a:rPr>
              <a:t>Analysis</a:t>
            </a:r>
            <a:r>
              <a:rPr lang="fr-FR" sz="1100" dirty="0">
                <a:solidFill>
                  <a:srgbClr val="666666"/>
                </a:solidFill>
              </a:rPr>
              <a:t> and City Planning </a:t>
            </a:r>
          </a:p>
          <a:p>
            <a:pPr lvl="0">
              <a:spcBef>
                <a:spcPts val="0"/>
              </a:spcBef>
              <a:buNone/>
            </a:pPr>
            <a:r>
              <a:rPr lang="fr-FR" sz="1100" dirty="0" err="1">
                <a:solidFill>
                  <a:srgbClr val="666666"/>
                </a:solidFill>
              </a:rPr>
              <a:t>University</a:t>
            </a:r>
            <a:r>
              <a:rPr lang="fr-FR" sz="1100" dirty="0">
                <a:solidFill>
                  <a:srgbClr val="666666"/>
                </a:solidFill>
              </a:rPr>
              <a:t> of the Witwatersrand</a:t>
            </a:r>
          </a:p>
          <a:p>
            <a:pPr lvl="0">
              <a:spcBef>
                <a:spcPts val="0"/>
              </a:spcBef>
              <a:buNone/>
            </a:pPr>
            <a:endParaRPr dirty="0"/>
          </a:p>
        </p:txBody>
      </p:sp>
      <p:sp>
        <p:nvSpPr>
          <p:cNvPr id="238" name="Shape 238"/>
          <p:cNvSpPr txBox="1"/>
          <p:nvPr/>
        </p:nvSpPr>
        <p:spPr>
          <a:xfrm>
            <a:off x="28400" y="6466550"/>
            <a:ext cx="8606100" cy="567600"/>
          </a:xfrm>
          <a:prstGeom prst="rect">
            <a:avLst/>
          </a:prstGeom>
          <a:noFill/>
          <a:ln>
            <a:noFill/>
          </a:ln>
        </p:spPr>
        <p:txBody>
          <a:bodyPr lIns="91425" tIns="91425" rIns="91425" bIns="91425" anchor="t" anchorCtr="0">
            <a:noAutofit/>
          </a:bodyPr>
          <a:lstStyle/>
          <a:p>
            <a:pPr lvl="0">
              <a:spcBef>
                <a:spcPts val="0"/>
              </a:spcBef>
              <a:buNone/>
            </a:pPr>
            <a:r>
              <a:rPr lang="fr-FR" sz="1100"/>
              <a:t>Moscow, 7 December 2016, Workshop, Adaptive governance and the built environment: Studies from BRICS Cities</a:t>
            </a:r>
          </a:p>
        </p:txBody>
      </p:sp>
      <p:sp>
        <p:nvSpPr>
          <p:cNvPr id="2" name="Footer Placeholder 1"/>
          <p:cNvSpPr>
            <a:spLocks noGrp="1"/>
          </p:cNvSpPr>
          <p:nvPr>
            <p:ph type="ftr" idx="11"/>
          </p:nvPr>
        </p:nvSpPr>
        <p:spPr/>
        <p:txBody>
          <a:bodyPr/>
          <a:lstStyle/>
          <a:p>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xmlns=""/>
              </a:ext>
            </a:extLst>
          </a:blip>
          <a:srcRect/>
          <a:stretch>
            <a:fillRect/>
          </a:stretch>
        </p:blipFill>
        <p:spPr bwMode="auto">
          <a:xfrm>
            <a:off x="1132488" y="738010"/>
            <a:ext cx="6639912" cy="55865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xmlns="" val="270919177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xmlns=""/>
              </a:ext>
            </a:extLst>
          </a:blip>
          <a:srcRect/>
          <a:stretch>
            <a:fillRect/>
          </a:stretch>
        </p:blipFill>
        <p:spPr bwMode="auto">
          <a:xfrm>
            <a:off x="2388" y="749300"/>
            <a:ext cx="9141612" cy="5670692"/>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Rounded Rectangle 1"/>
          <p:cNvSpPr/>
          <p:nvPr/>
        </p:nvSpPr>
        <p:spPr>
          <a:xfrm>
            <a:off x="0" y="0"/>
            <a:ext cx="9144000" cy="914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400" b="1" dirty="0" smtClean="0">
                <a:solidFill>
                  <a:schemeClr val="tx1"/>
                </a:solidFill>
              </a:rPr>
              <a:t>Looking north</a:t>
            </a:r>
            <a:endParaRPr lang="en-US" sz="2400" b="1" dirty="0">
              <a:solidFill>
                <a:schemeClr val="tx1"/>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xmlns="" val="12523039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p:cNvPicPr>
            <a:picLocks noChangeAspect="1" noChangeArrowheads="1"/>
          </p:cNvPicPr>
          <p:nvPr/>
        </p:nvPicPr>
        <p:blipFill>
          <a:blip r:embed="rId2">
            <a:extLst>
              <a:ext uri="{28A0092B-C50C-407E-A947-70E740481C1C}">
                <a14:useLocalDpi xmlns:a14="http://schemas.microsoft.com/office/drawing/2010/main" xmlns=""/>
              </a:ext>
            </a:extLst>
          </a:blip>
          <a:srcRect/>
          <a:stretch>
            <a:fillRect/>
          </a:stretch>
        </p:blipFill>
        <p:spPr bwMode="auto">
          <a:xfrm>
            <a:off x="0" y="801216"/>
            <a:ext cx="9144000" cy="4572000"/>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pic>
        <p:nvPicPr>
          <p:cNvPr id="3081" name="Picture 9"/>
          <p:cNvPicPr>
            <a:picLocks noChangeAspect="1" noChangeArrowheads="1"/>
          </p:cNvPicPr>
          <p:nvPr/>
        </p:nvPicPr>
        <p:blipFill>
          <a:blip r:embed="rId3">
            <a:extLst>
              <a:ext uri="{28A0092B-C50C-407E-A947-70E740481C1C}">
                <a14:useLocalDpi xmlns:a14="http://schemas.microsoft.com/office/drawing/2010/main" xmlns=""/>
              </a:ext>
            </a:extLst>
          </a:blip>
          <a:srcRect/>
          <a:stretch>
            <a:fillRect/>
          </a:stretch>
        </p:blipFill>
        <p:spPr bwMode="auto">
          <a:xfrm>
            <a:off x="0" y="4224338"/>
            <a:ext cx="5761037" cy="2633662"/>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Rounded Rectangle 1"/>
          <p:cNvSpPr/>
          <p:nvPr/>
        </p:nvSpPr>
        <p:spPr>
          <a:xfrm>
            <a:off x="0" y="0"/>
            <a:ext cx="9144000" cy="914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400" b="1" dirty="0" smtClean="0">
                <a:solidFill>
                  <a:schemeClr val="tx1"/>
                </a:solidFill>
              </a:rPr>
              <a:t>South into Soweto and Orange Farm</a:t>
            </a:r>
            <a:endParaRPr lang="en-US" sz="2400" b="1" dirty="0">
              <a:solidFill>
                <a:schemeClr val="tx1"/>
              </a:solidFill>
            </a:endParaRPr>
          </a:p>
        </p:txBody>
      </p:sp>
      <p:sp>
        <p:nvSpPr>
          <p:cNvPr id="2" name="Footer Placeholder 1"/>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xmlns="" val="13259784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165"/>
            <a:ext cx="8229600" cy="1028571"/>
          </a:xfrm>
        </p:spPr>
        <p:txBody>
          <a:bodyPr/>
          <a:lstStyle/>
          <a:p>
            <a:r>
              <a:rPr lang="en-ZA" sz="3600" dirty="0" smtClean="0"/>
              <a:t>Johannesburg’s adaptive challenges</a:t>
            </a:r>
            <a:endParaRPr lang="en-US" sz="3600" dirty="0"/>
          </a:p>
        </p:txBody>
      </p:sp>
      <p:sp>
        <p:nvSpPr>
          <p:cNvPr id="3" name="Text Placeholder 2"/>
          <p:cNvSpPr>
            <a:spLocks noGrp="1"/>
          </p:cNvSpPr>
          <p:nvPr>
            <p:ph type="body" idx="1"/>
          </p:nvPr>
        </p:nvSpPr>
        <p:spPr>
          <a:xfrm>
            <a:off x="155241" y="908720"/>
            <a:ext cx="8964488" cy="4968552"/>
          </a:xfrm>
        </p:spPr>
        <p:txBody>
          <a:bodyPr/>
          <a:lstStyle/>
          <a:p>
            <a:pPr marL="203200" indent="0">
              <a:buNone/>
            </a:pPr>
            <a:r>
              <a:rPr lang="en-ZA" sz="1900" b="1" dirty="0" smtClean="0">
                <a:solidFill>
                  <a:schemeClr val="tx1"/>
                </a:solidFill>
              </a:rPr>
              <a:t>Governance  </a:t>
            </a:r>
            <a:r>
              <a:rPr lang="en-ZA" sz="1900" dirty="0" smtClean="0">
                <a:solidFill>
                  <a:schemeClr val="tx1"/>
                </a:solidFill>
              </a:rPr>
              <a:t>–</a:t>
            </a:r>
            <a:r>
              <a:rPr lang="en-ZA" sz="1900" b="1" dirty="0" smtClean="0">
                <a:solidFill>
                  <a:schemeClr val="tx1"/>
                </a:solidFill>
              </a:rPr>
              <a:t> </a:t>
            </a:r>
            <a:r>
              <a:rPr lang="en-ZA" sz="1900" dirty="0" smtClean="0">
                <a:solidFill>
                  <a:schemeClr val="tx1"/>
                </a:solidFill>
              </a:rPr>
              <a:t>an increasingly demanding urban middle-class; alienated youth; endemic service delivery protests;  difficulties in participatory structures; the complex context of the city region</a:t>
            </a:r>
            <a:endParaRPr lang="en-ZA" sz="1900" b="1" dirty="0" smtClean="0">
              <a:solidFill>
                <a:schemeClr val="tx1"/>
              </a:solidFill>
            </a:endParaRPr>
          </a:p>
          <a:p>
            <a:pPr marL="203200" indent="0">
              <a:buNone/>
            </a:pPr>
            <a:r>
              <a:rPr lang="en-ZA" sz="1900" b="1" dirty="0" smtClean="0">
                <a:solidFill>
                  <a:schemeClr val="tx1"/>
                </a:solidFill>
              </a:rPr>
              <a:t>Political </a:t>
            </a:r>
            <a:r>
              <a:rPr lang="mr-IN" sz="1900" dirty="0" smtClean="0">
                <a:solidFill>
                  <a:schemeClr val="tx1"/>
                </a:solidFill>
              </a:rPr>
              <a:t>–</a:t>
            </a:r>
            <a:r>
              <a:rPr lang="en-ZA" sz="1900" dirty="0" smtClean="0">
                <a:solidFill>
                  <a:schemeClr val="tx1"/>
                </a:solidFill>
              </a:rPr>
              <a:t> the ANC (“party of liberation”) was defeated in the local government elections of 2016 and has been replaced by an uneasy coalition; previous moves towards centralisation, may be strengthening in this context</a:t>
            </a:r>
          </a:p>
          <a:p>
            <a:pPr marL="203200" indent="0">
              <a:buNone/>
            </a:pPr>
            <a:r>
              <a:rPr lang="en-ZA" sz="1900" b="1" dirty="0" smtClean="0">
                <a:solidFill>
                  <a:schemeClr val="tx1"/>
                </a:solidFill>
              </a:rPr>
              <a:t>Economic </a:t>
            </a:r>
            <a:r>
              <a:rPr lang="en-ZA" sz="1900" dirty="0" smtClean="0">
                <a:solidFill>
                  <a:schemeClr val="tx1"/>
                </a:solidFill>
              </a:rPr>
              <a:t>– the post-apartheid growth drivers (business services, expansion into Africa, demographic growth) have seemingly run out of steam; 29% unemployment feeding (once again) rising crime </a:t>
            </a:r>
          </a:p>
          <a:p>
            <a:pPr marL="203200" indent="0">
              <a:buNone/>
            </a:pPr>
            <a:r>
              <a:rPr lang="en-ZA" sz="1900" b="1" dirty="0" smtClean="0">
                <a:solidFill>
                  <a:schemeClr val="tx1"/>
                </a:solidFill>
              </a:rPr>
              <a:t>Resource  </a:t>
            </a:r>
            <a:r>
              <a:rPr lang="en-ZA" sz="1900" dirty="0" smtClean="0">
                <a:solidFill>
                  <a:schemeClr val="tx1"/>
                </a:solidFill>
              </a:rPr>
              <a:t>– water scarce and dependent on international supplies; energy shortages; changes in weather patterns; high carbon footprint; acid mine drainage</a:t>
            </a:r>
          </a:p>
          <a:p>
            <a:pPr marL="203200" indent="0">
              <a:buNone/>
            </a:pPr>
            <a:r>
              <a:rPr lang="en-ZA" sz="1900" b="1" dirty="0" smtClean="0">
                <a:solidFill>
                  <a:schemeClr val="tx1"/>
                </a:solidFill>
              </a:rPr>
              <a:t>Demographic </a:t>
            </a:r>
            <a:r>
              <a:rPr lang="en-ZA" sz="1900" dirty="0" smtClean="0">
                <a:solidFill>
                  <a:schemeClr val="tx1"/>
                </a:solidFill>
              </a:rPr>
              <a:t>– changing migration patterns, reducing fertility</a:t>
            </a:r>
            <a:r>
              <a:rPr lang="en-ZA" sz="1900" b="1" dirty="0" smtClean="0">
                <a:solidFill>
                  <a:schemeClr val="tx1"/>
                </a:solidFill>
              </a:rPr>
              <a:t> ; </a:t>
            </a:r>
            <a:r>
              <a:rPr lang="en-ZA" sz="1900" dirty="0" smtClean="0">
                <a:solidFill>
                  <a:schemeClr val="tx1"/>
                </a:solidFill>
              </a:rPr>
              <a:t>reducing household size</a:t>
            </a:r>
            <a:endParaRPr lang="en-ZA" sz="1900" dirty="0">
              <a:solidFill>
                <a:schemeClr val="tx1"/>
              </a:solidFill>
            </a:endParaRPr>
          </a:p>
          <a:p>
            <a:pPr marL="203200" indent="0">
              <a:buNone/>
            </a:pPr>
            <a:r>
              <a:rPr lang="en-ZA" sz="1900" b="1" dirty="0" smtClean="0">
                <a:solidFill>
                  <a:schemeClr val="tx1"/>
                </a:solidFill>
              </a:rPr>
              <a:t>Spatial </a:t>
            </a:r>
            <a:r>
              <a:rPr lang="en-ZA" sz="1900" dirty="0" smtClean="0">
                <a:solidFill>
                  <a:schemeClr val="tx1"/>
                </a:solidFill>
              </a:rPr>
              <a:t>–</a:t>
            </a:r>
            <a:r>
              <a:rPr lang="en-ZA" sz="1900" b="1" dirty="0" smtClean="0">
                <a:solidFill>
                  <a:schemeClr val="tx1"/>
                </a:solidFill>
              </a:rPr>
              <a:t> </a:t>
            </a:r>
            <a:r>
              <a:rPr lang="en-ZA" sz="1900" dirty="0" smtClean="0">
                <a:solidFill>
                  <a:schemeClr val="tx1"/>
                </a:solidFill>
              </a:rPr>
              <a:t>processes that are deepening spatial divides (e.g. public sector housing on the periphery, private investment in wealthy areas); much of the land is privately owned </a:t>
            </a:r>
            <a:endParaRPr lang="en-ZA" sz="1900" b="1" dirty="0" smtClean="0">
              <a:solidFill>
                <a:schemeClr val="tx1"/>
              </a:solidFill>
            </a:endParaRPr>
          </a:p>
          <a:p>
            <a:pPr marL="203200" indent="0">
              <a:buNone/>
            </a:pPr>
            <a:endParaRPr lang="en-ZA" dirty="0" smtClean="0"/>
          </a:p>
          <a:p>
            <a:pPr marL="203200" indent="0">
              <a:buNone/>
            </a:pPr>
            <a:endParaRPr lang="en-US" dirty="0"/>
          </a:p>
        </p:txBody>
      </p:sp>
      <p:sp>
        <p:nvSpPr>
          <p:cNvPr id="4" name="Footer Placeholder 3"/>
          <p:cNvSpPr>
            <a:spLocks noGrp="1"/>
          </p:cNvSpPr>
          <p:nvPr>
            <p:ph type="ftr" idx="11"/>
          </p:nvPr>
        </p:nvSpPr>
        <p:spPr/>
        <p:txBody>
          <a:bodyPr/>
          <a:lstStyle/>
          <a:p>
            <a:endParaRPr lang="en-US" dirty="0"/>
          </a:p>
        </p:txBody>
      </p:sp>
      <p:pic>
        <p:nvPicPr>
          <p:cNvPr id="5" name="Picture 2"/>
          <p:cNvPicPr>
            <a:picLocks noChangeAspect="1" noChangeArrowheads="1"/>
          </p:cNvPicPr>
          <p:nvPr/>
        </p:nvPicPr>
        <p:blipFill rotWithShape="1">
          <a:blip r:embed="rId2" cstate="screen">
            <a:extLst>
              <a:ext uri="{28A0092B-C50C-407E-A947-70E740481C1C}">
                <a14:useLocalDpi xmlns:a14="http://schemas.microsoft.com/office/drawing/2010/main" xmlns=""/>
              </a:ext>
            </a:extLst>
          </a:blip>
          <a:srcRect/>
          <a:stretch/>
        </p:blipFill>
        <p:spPr bwMode="auto">
          <a:xfrm>
            <a:off x="-12700" y="6021288"/>
            <a:ext cx="9169400" cy="901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9139250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Shape 243"/>
          <p:cNvSpPr txBox="1">
            <a:spLocks noGrp="1"/>
          </p:cNvSpPr>
          <p:nvPr>
            <p:ph type="title"/>
          </p:nvPr>
        </p:nvSpPr>
        <p:spPr>
          <a:xfrm>
            <a:off x="-100" y="106150"/>
            <a:ext cx="9144000" cy="868200"/>
          </a:xfrm>
          <a:prstGeom prst="rect">
            <a:avLst/>
          </a:prstGeom>
          <a:noFill/>
          <a:ln>
            <a:noFill/>
          </a:ln>
        </p:spPr>
        <p:txBody>
          <a:bodyPr lIns="91425" tIns="45700" rIns="91425" bIns="45700" anchor="ctr" anchorCtr="0">
            <a:noAutofit/>
          </a:bodyPr>
          <a:lstStyle/>
          <a:p>
            <a:pPr marL="0" marR="0" lvl="0" indent="0" rtl="0">
              <a:spcBef>
                <a:spcPts val="0"/>
              </a:spcBef>
              <a:buClr>
                <a:schemeClr val="dk1"/>
              </a:buClr>
              <a:buSzPct val="25000"/>
              <a:buFont typeface="Calibri"/>
              <a:buNone/>
            </a:pPr>
            <a:r>
              <a:rPr lang="en-ZA" sz="2400" b="0" i="0" u="none" strike="noStrike" cap="none" dirty="0" smtClean="0">
                <a:solidFill>
                  <a:schemeClr val="dk1"/>
                </a:solidFill>
                <a:sym typeface="Calibri"/>
              </a:rPr>
              <a:t>In practice, South Africa’s Co-operative Governance is a </a:t>
            </a:r>
            <a:r>
              <a:rPr lang="en-ZA" sz="2400" dirty="0" smtClean="0"/>
              <a:t>h</a:t>
            </a:r>
            <a:r>
              <a:rPr lang="en-ZA" sz="2400" b="0" i="0" u="none" strike="noStrike" cap="none" dirty="0" smtClean="0">
                <a:solidFill>
                  <a:schemeClr val="dk1"/>
                </a:solidFill>
                <a:sym typeface="Calibri"/>
              </a:rPr>
              <a:t>ybrid between…</a:t>
            </a:r>
            <a:endParaRPr lang="en-ZA" sz="2400" b="0" i="0" u="none" strike="noStrike" cap="none" dirty="0">
              <a:solidFill>
                <a:schemeClr val="dk1"/>
              </a:solidFill>
              <a:sym typeface="Calibri"/>
            </a:endParaRPr>
          </a:p>
        </p:txBody>
      </p:sp>
      <p:grpSp>
        <p:nvGrpSpPr>
          <p:cNvPr id="244" name="Shape 244"/>
          <p:cNvGrpSpPr/>
          <p:nvPr/>
        </p:nvGrpSpPr>
        <p:grpSpPr>
          <a:xfrm>
            <a:off x="143065" y="1969271"/>
            <a:ext cx="3663559" cy="3457861"/>
            <a:chOff x="103269" y="44330"/>
            <a:chExt cx="3663559" cy="3457861"/>
          </a:xfrm>
        </p:grpSpPr>
        <p:sp>
          <p:nvSpPr>
            <p:cNvPr id="245" name="Shape 245"/>
            <p:cNvSpPr/>
            <p:nvPr/>
          </p:nvSpPr>
          <p:spPr>
            <a:xfrm>
              <a:off x="871092" y="44330"/>
              <a:ext cx="2127914" cy="2127914"/>
            </a:xfrm>
            <a:prstGeom prst="ellipse">
              <a:avLst/>
            </a:prstGeom>
            <a:solidFill>
              <a:schemeClr val="accent1">
                <a:alpha val="49803"/>
              </a:schemeClr>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46" name="Shape 246"/>
            <p:cNvSpPr txBox="1"/>
            <p:nvPr/>
          </p:nvSpPr>
          <p:spPr>
            <a:xfrm>
              <a:off x="1154815" y="416716"/>
              <a:ext cx="1560470" cy="957560"/>
            </a:xfrm>
            <a:prstGeom prst="rect">
              <a:avLst/>
            </a:prstGeom>
            <a:noFill/>
            <a:ln>
              <a:noFill/>
            </a:ln>
          </p:spPr>
          <p:txBody>
            <a:bodyPr lIns="0" tIns="0" rIns="0" bIns="0" anchor="ctr" anchorCtr="0">
              <a:noAutofit/>
            </a:bodyPr>
            <a:lstStyle/>
            <a:p>
              <a:pPr marL="0" marR="0" lvl="0" indent="0" algn="ctr" rtl="0">
                <a:lnSpc>
                  <a:spcPct val="90000"/>
                </a:lnSpc>
                <a:spcBef>
                  <a:spcPts val="0"/>
                </a:spcBef>
                <a:spcAft>
                  <a:spcPts val="0"/>
                </a:spcAft>
                <a:buSzPct val="25000"/>
                <a:buNone/>
              </a:pPr>
              <a:r>
                <a:rPr lang="fr-FR" sz="2500" b="0" i="0" u="none" strike="noStrike" cap="none" dirty="0">
                  <a:solidFill>
                    <a:schemeClr val="dk1"/>
                  </a:solidFill>
                  <a:latin typeface="Calibri"/>
                  <a:ea typeface="Calibri"/>
                  <a:cs typeface="Calibri"/>
                  <a:sym typeface="Calibri"/>
                </a:rPr>
                <a:t>National </a:t>
              </a:r>
            </a:p>
          </p:txBody>
        </p:sp>
        <p:sp>
          <p:nvSpPr>
            <p:cNvPr id="247" name="Shape 247"/>
            <p:cNvSpPr/>
            <p:nvPr/>
          </p:nvSpPr>
          <p:spPr>
            <a:xfrm>
              <a:off x="1638915" y="1374278"/>
              <a:ext cx="2127914" cy="2127914"/>
            </a:xfrm>
            <a:prstGeom prst="ellipse">
              <a:avLst/>
            </a:prstGeom>
            <a:solidFill>
              <a:schemeClr val="accent1">
                <a:alpha val="49803"/>
              </a:schemeClr>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48" name="Shape 248"/>
            <p:cNvSpPr txBox="1"/>
            <p:nvPr/>
          </p:nvSpPr>
          <p:spPr>
            <a:xfrm>
              <a:off x="2289701" y="1923989"/>
              <a:ext cx="1276799" cy="1170300"/>
            </a:xfrm>
            <a:prstGeom prst="rect">
              <a:avLst/>
            </a:prstGeom>
            <a:noFill/>
            <a:ln>
              <a:noFill/>
            </a:ln>
          </p:spPr>
          <p:txBody>
            <a:bodyPr lIns="0" tIns="0" rIns="0" bIns="0" anchor="ctr" anchorCtr="0">
              <a:noAutofit/>
            </a:bodyPr>
            <a:lstStyle/>
            <a:p>
              <a:pPr marL="0" marR="0" lvl="0" indent="0" algn="ctr" rtl="0">
                <a:lnSpc>
                  <a:spcPct val="90000"/>
                </a:lnSpc>
                <a:spcBef>
                  <a:spcPts val="0"/>
                </a:spcBef>
                <a:spcAft>
                  <a:spcPts val="0"/>
                </a:spcAft>
                <a:buSzPct val="25000"/>
                <a:buNone/>
              </a:pPr>
              <a:r>
                <a:rPr lang="fr-FR" sz="2500" b="0" i="0" u="none" strike="noStrike" cap="none">
                  <a:solidFill>
                    <a:schemeClr val="dk1"/>
                  </a:solidFill>
                  <a:latin typeface="Calibri"/>
                  <a:ea typeface="Calibri"/>
                  <a:cs typeface="Calibri"/>
                  <a:sym typeface="Calibri"/>
                </a:rPr>
                <a:t>Local</a:t>
              </a:r>
            </a:p>
          </p:txBody>
        </p:sp>
        <p:sp>
          <p:nvSpPr>
            <p:cNvPr id="249" name="Shape 249"/>
            <p:cNvSpPr/>
            <p:nvPr/>
          </p:nvSpPr>
          <p:spPr>
            <a:xfrm>
              <a:off x="103269" y="1374278"/>
              <a:ext cx="2127914" cy="2127914"/>
            </a:xfrm>
            <a:prstGeom prst="ellipse">
              <a:avLst/>
            </a:prstGeom>
            <a:solidFill>
              <a:schemeClr val="accent1">
                <a:alpha val="49803"/>
              </a:schemeClr>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50" name="Shape 250"/>
            <p:cNvSpPr txBox="1"/>
            <p:nvPr/>
          </p:nvSpPr>
          <p:spPr>
            <a:xfrm>
              <a:off x="303648" y="1923989"/>
              <a:ext cx="1276748" cy="1170352"/>
            </a:xfrm>
            <a:prstGeom prst="rect">
              <a:avLst/>
            </a:prstGeom>
            <a:noFill/>
            <a:ln>
              <a:noFill/>
            </a:ln>
          </p:spPr>
          <p:txBody>
            <a:bodyPr lIns="0" tIns="0" rIns="0" bIns="0" anchor="ctr" anchorCtr="0">
              <a:noAutofit/>
            </a:bodyPr>
            <a:lstStyle/>
            <a:p>
              <a:pPr marL="0" marR="0" lvl="0" indent="0" algn="ctr" rtl="0">
                <a:lnSpc>
                  <a:spcPct val="90000"/>
                </a:lnSpc>
                <a:spcBef>
                  <a:spcPts val="0"/>
                </a:spcBef>
                <a:spcAft>
                  <a:spcPts val="0"/>
                </a:spcAft>
                <a:buSzPct val="25000"/>
                <a:buNone/>
              </a:pPr>
              <a:r>
                <a:rPr lang="fr-FR" sz="2500" b="0" i="0" u="none" strike="noStrike" cap="none">
                  <a:solidFill>
                    <a:schemeClr val="dk1"/>
                  </a:solidFill>
                  <a:latin typeface="Calibri"/>
                  <a:ea typeface="Calibri"/>
                  <a:cs typeface="Calibri"/>
                  <a:sym typeface="Calibri"/>
                </a:rPr>
                <a:t>Provincial</a:t>
              </a:r>
            </a:p>
          </p:txBody>
        </p:sp>
      </p:grpSp>
      <p:sp>
        <p:nvSpPr>
          <p:cNvPr id="251" name="Shape 251"/>
          <p:cNvSpPr/>
          <p:nvPr/>
        </p:nvSpPr>
        <p:spPr>
          <a:xfrm>
            <a:off x="76200" y="4963625"/>
            <a:ext cx="8845200" cy="2123700"/>
          </a:xfrm>
          <a:prstGeom prst="rect">
            <a:avLst/>
          </a:prstGeom>
          <a:noFill/>
          <a:ln>
            <a:noFill/>
          </a:ln>
        </p:spPr>
        <p:txBody>
          <a:bodyPr lIns="91425" tIns="45700" rIns="91425" bIns="45700" anchor="t" anchorCtr="0">
            <a:noAutofit/>
          </a:bodyPr>
          <a:lstStyle/>
          <a:p>
            <a:pPr marL="342900" marR="0" lvl="0" indent="-317500" algn="just" rtl="0">
              <a:spcBef>
                <a:spcPts val="0"/>
              </a:spcBef>
              <a:buClr>
                <a:schemeClr val="dk1"/>
              </a:buClr>
              <a:buSzPct val="100000"/>
              <a:buFont typeface="Arial"/>
              <a:buChar char="•"/>
            </a:pPr>
            <a:endParaRPr lang="fr-FR" sz="1800" b="0" i="0" u="none" strike="noStrike" cap="none" dirty="0">
              <a:solidFill>
                <a:schemeClr val="dk1"/>
              </a:solidFill>
              <a:latin typeface="Calibri"/>
              <a:ea typeface="Calibri"/>
              <a:cs typeface="Calibri"/>
              <a:sym typeface="Calibri"/>
            </a:endParaRPr>
          </a:p>
        </p:txBody>
      </p:sp>
      <p:grpSp>
        <p:nvGrpSpPr>
          <p:cNvPr id="252" name="Shape 252"/>
          <p:cNvGrpSpPr/>
          <p:nvPr/>
        </p:nvGrpSpPr>
        <p:grpSpPr>
          <a:xfrm>
            <a:off x="4525472" y="1544302"/>
            <a:ext cx="4320480" cy="3672708"/>
            <a:chOff x="0" y="0"/>
            <a:chExt cx="4320480" cy="3672708"/>
          </a:xfrm>
        </p:grpSpPr>
        <p:sp>
          <p:nvSpPr>
            <p:cNvPr id="253" name="Shape 253"/>
            <p:cNvSpPr/>
            <p:nvPr/>
          </p:nvSpPr>
          <p:spPr>
            <a:xfrm>
              <a:off x="1440159" y="0"/>
              <a:ext cx="1440160" cy="1198853"/>
            </a:xfrm>
            <a:prstGeom prst="trapezoid">
              <a:avLst>
                <a:gd name="adj" fmla="val 60064"/>
              </a:avLst>
            </a:prstGeom>
            <a:solidFill>
              <a:schemeClr val="accent1"/>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54" name="Shape 254"/>
            <p:cNvSpPr txBox="1"/>
            <p:nvPr/>
          </p:nvSpPr>
          <p:spPr>
            <a:xfrm>
              <a:off x="1440159" y="228600"/>
              <a:ext cx="1440300" cy="1198800"/>
            </a:xfrm>
            <a:prstGeom prst="rect">
              <a:avLst/>
            </a:prstGeom>
            <a:noFill/>
            <a:ln>
              <a:noFill/>
            </a:ln>
          </p:spPr>
          <p:txBody>
            <a:bodyPr lIns="39350" tIns="39350" rIns="39350" bIns="39350" anchor="ctr" anchorCtr="0">
              <a:noAutofit/>
            </a:bodyPr>
            <a:lstStyle/>
            <a:p>
              <a:pPr marL="0" marR="0" lvl="0" indent="0" algn="ctr" rtl="0">
                <a:lnSpc>
                  <a:spcPct val="90000"/>
                </a:lnSpc>
                <a:spcBef>
                  <a:spcPts val="0"/>
                </a:spcBef>
                <a:spcAft>
                  <a:spcPts val="0"/>
                </a:spcAft>
                <a:buSzPct val="25000"/>
                <a:buNone/>
              </a:pPr>
              <a:r>
                <a:rPr lang="fr-FR" sz="1800" b="0" i="0" u="none" strike="noStrike" cap="none">
                  <a:solidFill>
                    <a:schemeClr val="lt1"/>
                  </a:solidFill>
                  <a:latin typeface="Calibri"/>
                  <a:ea typeface="Calibri"/>
                  <a:cs typeface="Calibri"/>
                  <a:sym typeface="Calibri"/>
                </a:rPr>
                <a:t>National</a:t>
              </a:r>
              <a:r>
                <a:rPr lang="fr-FR" sz="3100" b="0" i="0" u="none" strike="noStrike" cap="none">
                  <a:solidFill>
                    <a:schemeClr val="lt1"/>
                  </a:solidFill>
                  <a:latin typeface="Calibri"/>
                  <a:ea typeface="Calibri"/>
                  <a:cs typeface="Calibri"/>
                  <a:sym typeface="Calibri"/>
                </a:rPr>
                <a:t> </a:t>
              </a:r>
            </a:p>
          </p:txBody>
        </p:sp>
        <p:sp>
          <p:nvSpPr>
            <p:cNvPr id="255" name="Shape 255"/>
            <p:cNvSpPr/>
            <p:nvPr/>
          </p:nvSpPr>
          <p:spPr>
            <a:xfrm>
              <a:off x="720079" y="1198854"/>
              <a:ext cx="2880320" cy="1198853"/>
            </a:xfrm>
            <a:prstGeom prst="trapezoid">
              <a:avLst>
                <a:gd name="adj" fmla="val 60064"/>
              </a:avLst>
            </a:prstGeom>
            <a:solidFill>
              <a:schemeClr val="accent1"/>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56" name="Shape 256"/>
            <p:cNvSpPr txBox="1"/>
            <p:nvPr/>
          </p:nvSpPr>
          <p:spPr>
            <a:xfrm>
              <a:off x="1224134" y="1275054"/>
              <a:ext cx="1872300" cy="1198800"/>
            </a:xfrm>
            <a:prstGeom prst="rect">
              <a:avLst/>
            </a:prstGeom>
            <a:noFill/>
            <a:ln>
              <a:noFill/>
            </a:ln>
          </p:spPr>
          <p:txBody>
            <a:bodyPr lIns="39350" tIns="39350" rIns="39350" bIns="39350" anchor="ctr" anchorCtr="0">
              <a:noAutofit/>
            </a:bodyPr>
            <a:lstStyle/>
            <a:p>
              <a:pPr marL="0" marR="0" lvl="0" indent="0" algn="ctr" rtl="0">
                <a:lnSpc>
                  <a:spcPct val="90000"/>
                </a:lnSpc>
                <a:spcBef>
                  <a:spcPts val="0"/>
                </a:spcBef>
                <a:spcAft>
                  <a:spcPts val="0"/>
                </a:spcAft>
                <a:buSzPct val="25000"/>
                <a:buNone/>
              </a:pPr>
              <a:r>
                <a:rPr lang="fr-FR" sz="1800" b="0" i="0" u="none" strike="noStrike" cap="none">
                  <a:solidFill>
                    <a:schemeClr val="lt1"/>
                  </a:solidFill>
                  <a:latin typeface="Calibri"/>
                  <a:ea typeface="Calibri"/>
                  <a:cs typeface="Calibri"/>
                  <a:sym typeface="Calibri"/>
                </a:rPr>
                <a:t>Provincial</a:t>
              </a:r>
            </a:p>
          </p:txBody>
        </p:sp>
        <p:sp>
          <p:nvSpPr>
            <p:cNvPr id="257" name="Shape 257"/>
            <p:cNvSpPr/>
            <p:nvPr/>
          </p:nvSpPr>
          <p:spPr>
            <a:xfrm>
              <a:off x="0" y="2397708"/>
              <a:ext cx="4320480" cy="1198853"/>
            </a:xfrm>
            <a:prstGeom prst="trapezoid">
              <a:avLst>
                <a:gd name="adj" fmla="val 60064"/>
              </a:avLst>
            </a:prstGeom>
            <a:solidFill>
              <a:schemeClr val="accent1"/>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58" name="Shape 258"/>
            <p:cNvSpPr txBox="1"/>
            <p:nvPr/>
          </p:nvSpPr>
          <p:spPr>
            <a:xfrm>
              <a:off x="756083" y="2473908"/>
              <a:ext cx="2808300" cy="1198800"/>
            </a:xfrm>
            <a:prstGeom prst="rect">
              <a:avLst/>
            </a:prstGeom>
            <a:noFill/>
            <a:ln>
              <a:noFill/>
            </a:ln>
          </p:spPr>
          <p:txBody>
            <a:bodyPr lIns="39350" tIns="39350" rIns="39350" bIns="39350" anchor="ctr" anchorCtr="0">
              <a:noAutofit/>
            </a:bodyPr>
            <a:lstStyle/>
            <a:p>
              <a:pPr marL="0" marR="0" lvl="0" indent="0" algn="ctr" rtl="0">
                <a:lnSpc>
                  <a:spcPct val="90000"/>
                </a:lnSpc>
                <a:spcBef>
                  <a:spcPts val="0"/>
                </a:spcBef>
                <a:spcAft>
                  <a:spcPts val="0"/>
                </a:spcAft>
                <a:buSzPct val="25000"/>
                <a:buNone/>
              </a:pPr>
              <a:r>
                <a:rPr lang="fr-FR" sz="1800" b="0" i="0" u="none" strike="noStrike" cap="none">
                  <a:solidFill>
                    <a:schemeClr val="lt1"/>
                  </a:solidFill>
                  <a:latin typeface="Calibri"/>
                  <a:ea typeface="Calibri"/>
                  <a:cs typeface="Calibri"/>
                  <a:sym typeface="Calibri"/>
                </a:rPr>
                <a:t>Local </a:t>
              </a:r>
            </a:p>
          </p:txBody>
        </p:sp>
      </p:grpSp>
      <p:sp>
        <p:nvSpPr>
          <p:cNvPr id="2" name="Footer Placeholder 1"/>
          <p:cNvSpPr>
            <a:spLocks noGrp="1"/>
          </p:cNvSpPr>
          <p:nvPr>
            <p:ph type="ftr" idx="11"/>
          </p:nvPr>
        </p:nvSpPr>
        <p:spPr/>
        <p:txBody>
          <a:bodyPr/>
          <a:lstStyle/>
          <a:p>
            <a:endParaRPr lang="en-US" dirty="0"/>
          </a:p>
        </p:txBody>
      </p:sp>
      <p:pic>
        <p:nvPicPr>
          <p:cNvPr id="19" name="Picture 2"/>
          <p:cNvPicPr>
            <a:picLocks noChangeAspect="1" noChangeArrowheads="1"/>
          </p:cNvPicPr>
          <p:nvPr/>
        </p:nvPicPr>
        <p:blipFill rotWithShape="1">
          <a:blip r:embed="rId3" cstate="screen">
            <a:extLst>
              <a:ext uri="{28A0092B-C50C-407E-A947-70E740481C1C}">
                <a14:useLocalDpi xmlns:a14="http://schemas.microsoft.com/office/drawing/2010/main" xmlns=""/>
              </a:ext>
            </a:extLst>
          </a:blip>
          <a:srcRect/>
          <a:stretch/>
        </p:blipFill>
        <p:spPr bwMode="auto">
          <a:xfrm>
            <a:off x="-12700" y="6021288"/>
            <a:ext cx="9169400" cy="901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Autonomy and Power</a:t>
            </a:r>
            <a:endParaRPr lang="en-US" dirty="0"/>
          </a:p>
        </p:txBody>
      </p:sp>
      <p:sp>
        <p:nvSpPr>
          <p:cNvPr id="3" name="Text Placeholder 2"/>
          <p:cNvSpPr>
            <a:spLocks noGrp="1"/>
          </p:cNvSpPr>
          <p:nvPr>
            <p:ph type="body" idx="1"/>
          </p:nvPr>
        </p:nvSpPr>
        <p:spPr/>
        <p:txBody>
          <a:bodyPr/>
          <a:lstStyle/>
          <a:p>
            <a:r>
              <a:rPr lang="en-ZA" dirty="0" smtClean="0"/>
              <a:t>Sources of power</a:t>
            </a:r>
            <a:endParaRPr lang="en-US" dirty="0"/>
          </a:p>
        </p:txBody>
      </p:sp>
      <p:sp>
        <p:nvSpPr>
          <p:cNvPr id="4" name="Text Placeholder 3"/>
          <p:cNvSpPr>
            <a:spLocks noGrp="1"/>
          </p:cNvSpPr>
          <p:nvPr>
            <p:ph type="body" idx="2"/>
          </p:nvPr>
        </p:nvSpPr>
        <p:spPr/>
        <p:txBody>
          <a:bodyPr/>
          <a:lstStyle/>
          <a:p>
            <a:r>
              <a:rPr lang="en-ZA" sz="2000" dirty="0" smtClean="0"/>
              <a:t>The National Constitution recognises and protects municipalities as one of three  equal sphere of governments</a:t>
            </a:r>
          </a:p>
          <a:p>
            <a:r>
              <a:rPr lang="en-ZA" sz="2000" dirty="0" smtClean="0"/>
              <a:t>The powers of municipal government are constitutionally protected</a:t>
            </a:r>
          </a:p>
          <a:p>
            <a:r>
              <a:rPr lang="en-ZA" sz="2000" dirty="0" smtClean="0"/>
              <a:t>Metropolitan cities are governed by single-tier authorities with elected councils and headed by powerful executive mayors</a:t>
            </a:r>
          </a:p>
          <a:p>
            <a:r>
              <a:rPr lang="en-ZA" sz="2000" dirty="0" smtClean="0"/>
              <a:t>Johannesburg  is largely fiscally self-reliant</a:t>
            </a:r>
            <a:endParaRPr lang="en-US" sz="2000" dirty="0"/>
          </a:p>
        </p:txBody>
      </p:sp>
      <p:sp>
        <p:nvSpPr>
          <p:cNvPr id="5" name="Text Placeholder 4"/>
          <p:cNvSpPr>
            <a:spLocks noGrp="1"/>
          </p:cNvSpPr>
          <p:nvPr>
            <p:ph type="body" idx="3"/>
          </p:nvPr>
        </p:nvSpPr>
        <p:spPr/>
        <p:txBody>
          <a:bodyPr/>
          <a:lstStyle/>
          <a:p>
            <a:endParaRPr lang="en-ZA" dirty="0" smtClean="0"/>
          </a:p>
          <a:p>
            <a:r>
              <a:rPr lang="en-ZA" dirty="0" smtClean="0"/>
              <a:t>Limit on power</a:t>
            </a:r>
            <a:endParaRPr lang="en-US" dirty="0"/>
          </a:p>
        </p:txBody>
      </p:sp>
      <p:sp>
        <p:nvSpPr>
          <p:cNvPr id="6" name="Text Placeholder 5"/>
          <p:cNvSpPr>
            <a:spLocks noGrp="1"/>
          </p:cNvSpPr>
          <p:nvPr>
            <p:ph type="body" idx="4"/>
          </p:nvPr>
        </p:nvSpPr>
        <p:spPr/>
        <p:txBody>
          <a:bodyPr/>
          <a:lstStyle/>
          <a:p>
            <a:r>
              <a:rPr lang="en-ZA" sz="2000" dirty="0" smtClean="0"/>
              <a:t>In practice the system does tend towards hierarchy with national government as the superior sphere</a:t>
            </a:r>
          </a:p>
          <a:p>
            <a:r>
              <a:rPr lang="en-ZA" sz="2000" dirty="0" smtClean="0"/>
              <a:t>There is competition between provincial and metropolitan government and divergent visions</a:t>
            </a:r>
          </a:p>
          <a:p>
            <a:r>
              <a:rPr lang="en-ZA" sz="2000" dirty="0" smtClean="0"/>
              <a:t>Metropolitan cities have not been given the powers to fully co-ordinate the built environment (e.g. transport</a:t>
            </a:r>
            <a:r>
              <a:rPr lang="en-ZA" sz="2000" dirty="0"/>
              <a:t> </a:t>
            </a:r>
            <a:r>
              <a:rPr lang="en-ZA" sz="2000" dirty="0" smtClean="0"/>
              <a:t>and housing with land use also previously contested)</a:t>
            </a:r>
            <a:endParaRPr lang="en-US" sz="2000" dirty="0"/>
          </a:p>
        </p:txBody>
      </p:sp>
      <p:sp>
        <p:nvSpPr>
          <p:cNvPr id="7" name="Footer Placeholder 6"/>
          <p:cNvSpPr>
            <a:spLocks noGrp="1"/>
          </p:cNvSpPr>
          <p:nvPr>
            <p:ph type="ftr" idx="11"/>
          </p:nvPr>
        </p:nvSpPr>
        <p:spPr/>
        <p:txBody>
          <a:bodyPr/>
          <a:lstStyle/>
          <a:p>
            <a:endParaRPr lang="en-US"/>
          </a:p>
        </p:txBody>
      </p:sp>
    </p:spTree>
    <p:extLst>
      <p:ext uri="{BB962C8B-B14F-4D97-AF65-F5344CB8AC3E}">
        <p14:creationId xmlns:p14="http://schemas.microsoft.com/office/powerpoint/2010/main" xmlns="" val="381809614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graphicFrame>
        <p:nvGraphicFramePr>
          <p:cNvPr id="410" name="Shape 410"/>
          <p:cNvGraphicFramePr/>
          <p:nvPr>
            <p:extLst>
              <p:ext uri="{D42A27DB-BD31-4B8C-83A1-F6EECF244321}">
                <p14:modId xmlns:p14="http://schemas.microsoft.com/office/powerpoint/2010/main" xmlns="" val="1512436596"/>
              </p:ext>
            </p:extLst>
          </p:nvPr>
        </p:nvGraphicFramePr>
        <p:xfrm>
          <a:off x="-29125" y="124186"/>
          <a:ext cx="9202250" cy="1494755"/>
        </p:xfrm>
        <a:graphic>
          <a:graphicData uri="http://schemas.openxmlformats.org/drawingml/2006/table">
            <a:tbl>
              <a:tblPr firstRow="1" bandRow="1">
                <a:noFill/>
                <a:tableStyleId>{EF0B002D-7D7B-4806-82F9-9C5B1EF83779}</a:tableStyleId>
              </a:tblPr>
              <a:tblGrid>
                <a:gridCol w="4639050"/>
                <a:gridCol w="4563200"/>
              </a:tblGrid>
              <a:tr h="350550">
                <a:tc gridSpan="2">
                  <a:txBody>
                    <a:bodyPr/>
                    <a:lstStyle/>
                    <a:p>
                      <a:pPr marL="0" marR="0" lvl="0" indent="0" algn="ctr" rtl="0">
                        <a:spcBef>
                          <a:spcPts val="0"/>
                        </a:spcBef>
                        <a:buNone/>
                      </a:pPr>
                      <a:r>
                        <a:rPr lang="fr-FR" sz="1700">
                          <a:solidFill>
                            <a:srgbClr val="000000"/>
                          </a:solidFill>
                        </a:rPr>
                        <a:t>DISTRIBUTIVE POWER(S)</a:t>
                      </a:r>
                    </a:p>
                  </a:txBody>
                  <a:tcPr marL="91450" marR="91450" marT="45725" marB="45725"/>
                </a:tc>
                <a:tc hMerge="1">
                  <a:txBody>
                    <a:bodyPr/>
                    <a:lstStyle/>
                    <a:p>
                      <a:endParaRPr lang="en-US"/>
                    </a:p>
                  </a:txBody>
                  <a:tcPr/>
                </a:tc>
              </a:tr>
              <a:tr h="330575">
                <a:tc>
                  <a:txBody>
                    <a:bodyPr/>
                    <a:lstStyle/>
                    <a:p>
                      <a:pPr marL="0" marR="0" lvl="0" indent="0" algn="ctr" rtl="0">
                        <a:spcBef>
                          <a:spcPts val="0"/>
                        </a:spcBef>
                        <a:buSzPct val="25000"/>
                        <a:buNone/>
                      </a:pPr>
                      <a:r>
                        <a:rPr lang="fr-FR" sz="1700" b="1">
                          <a:solidFill>
                            <a:srgbClr val="38761D"/>
                          </a:solidFill>
                        </a:rPr>
                        <a:t>SHOULD</a:t>
                      </a:r>
                    </a:p>
                  </a:txBody>
                  <a:tcPr marL="91450" marR="91450" marT="45725" marB="45725"/>
                </a:tc>
                <a:tc>
                  <a:txBody>
                    <a:bodyPr/>
                    <a:lstStyle/>
                    <a:p>
                      <a:pPr marL="0" marR="0" lvl="0" indent="0" algn="ctr" rtl="0">
                        <a:spcBef>
                          <a:spcPts val="0"/>
                        </a:spcBef>
                        <a:buSzPct val="25000"/>
                        <a:buNone/>
                      </a:pPr>
                      <a:r>
                        <a:rPr lang="fr-FR" sz="1700" b="1">
                          <a:solidFill>
                            <a:srgbClr val="DD7E6B"/>
                          </a:solidFill>
                        </a:rPr>
                        <a:t>WHAT IS</a:t>
                      </a:r>
                    </a:p>
                  </a:txBody>
                  <a:tcPr marL="91450" marR="91450" marT="45725" marB="45725"/>
                </a:tc>
              </a:tr>
              <a:tr h="793675">
                <a:tc>
                  <a:txBody>
                    <a:bodyPr/>
                    <a:lstStyle/>
                    <a:p>
                      <a:pPr marL="457200" marR="0" lvl="0" indent="-323850" algn="l" rtl="0">
                        <a:spcBef>
                          <a:spcPts val="0"/>
                        </a:spcBef>
                        <a:buClr>
                          <a:srgbClr val="000000"/>
                        </a:buClr>
                        <a:buSzPct val="100000"/>
                        <a:buChar char="-"/>
                      </a:pPr>
                      <a:r>
                        <a:rPr lang="en-ZA" sz="1500" b="0" noProof="0" smtClean="0">
                          <a:solidFill>
                            <a:srgbClr val="000000"/>
                          </a:solidFill>
                        </a:rPr>
                        <a:t>Allocated powers: Constitutionally determined; has been protected by litigation</a:t>
                      </a:r>
                      <a:endParaRPr lang="en-ZA" sz="1500" b="0" noProof="0">
                        <a:solidFill>
                          <a:srgbClr val="000000"/>
                        </a:solidFill>
                      </a:endParaRPr>
                    </a:p>
                  </a:txBody>
                  <a:tcPr marL="91450" marR="91450" marT="45725" marB="45725"/>
                </a:tc>
                <a:tc>
                  <a:txBody>
                    <a:bodyPr/>
                    <a:lstStyle/>
                    <a:p>
                      <a:pPr marL="457200" marR="0" lvl="0" indent="-323850" algn="l" rtl="0">
                        <a:spcBef>
                          <a:spcPts val="0"/>
                        </a:spcBef>
                        <a:buClr>
                          <a:srgbClr val="000000"/>
                        </a:buClr>
                        <a:buSzPct val="100000"/>
                        <a:buChar char="-"/>
                      </a:pPr>
                      <a:r>
                        <a:rPr lang="en-ZA" sz="1500" b="0" noProof="0" dirty="0" smtClean="0">
                          <a:solidFill>
                            <a:srgbClr val="000000"/>
                          </a:solidFill>
                        </a:rPr>
                        <a:t>Reality is that there is contestation over: housing function, transportation and land use (amongst others)</a:t>
                      </a:r>
                      <a:endParaRPr lang="en-ZA" sz="1500" b="0" noProof="0" dirty="0">
                        <a:solidFill>
                          <a:srgbClr val="000000"/>
                        </a:solidFill>
                      </a:endParaRPr>
                    </a:p>
                  </a:txBody>
                  <a:tcPr marL="91450" marR="91450" marT="45725" marB="45725"/>
                </a:tc>
              </a:tr>
            </a:tbl>
          </a:graphicData>
        </a:graphic>
      </p:graphicFrame>
      <p:pic>
        <p:nvPicPr>
          <p:cNvPr id="411" name="Shape 411"/>
          <p:cNvPicPr preferRelativeResize="0"/>
          <p:nvPr/>
        </p:nvPicPr>
        <p:blipFill>
          <a:blip r:embed="rId3">
            <a:alphaModFix/>
          </a:blip>
          <a:stretch>
            <a:fillRect/>
          </a:stretch>
        </p:blipFill>
        <p:spPr>
          <a:xfrm>
            <a:off x="685325" y="1772816"/>
            <a:ext cx="7742675" cy="4494600"/>
          </a:xfrm>
          <a:prstGeom prst="rect">
            <a:avLst/>
          </a:prstGeom>
          <a:noFill/>
          <a:ln>
            <a:noFill/>
          </a:ln>
        </p:spPr>
      </p:pic>
      <p:sp>
        <p:nvSpPr>
          <p:cNvPr id="2" name="Footer Placeholder 1"/>
          <p:cNvSpPr>
            <a:spLocks noGrp="1"/>
          </p:cNvSpPr>
          <p:nvPr>
            <p:ph type="ftr" idx="11"/>
          </p:nvPr>
        </p:nvSpPr>
        <p:spPr/>
        <p:txBody>
          <a:bodyPr/>
          <a:lstStyle/>
          <a:p>
            <a:endParaRPr lang="en-US" dirty="0"/>
          </a:p>
        </p:txBody>
      </p:sp>
      <p:pic>
        <p:nvPicPr>
          <p:cNvPr id="5" name="Picture 2"/>
          <p:cNvPicPr>
            <a:picLocks noChangeAspect="1" noChangeArrowheads="1"/>
          </p:cNvPicPr>
          <p:nvPr/>
        </p:nvPicPr>
        <p:blipFill rotWithShape="1">
          <a:blip r:embed="rId4" cstate="screen">
            <a:extLst>
              <a:ext uri="{28A0092B-C50C-407E-A947-70E740481C1C}">
                <a14:useLocalDpi xmlns:a14="http://schemas.microsoft.com/office/drawing/2010/main" xmlns=""/>
              </a:ext>
            </a:extLst>
          </a:blip>
          <a:srcRect/>
          <a:stretch/>
        </p:blipFill>
        <p:spPr bwMode="auto">
          <a:xfrm>
            <a:off x="-12700" y="6021288"/>
            <a:ext cx="9169400" cy="901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3920542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165"/>
            <a:ext cx="8229600" cy="1143000"/>
          </a:xfrm>
        </p:spPr>
        <p:txBody>
          <a:bodyPr/>
          <a:lstStyle/>
          <a:p>
            <a:r>
              <a:rPr lang="en-ZA" dirty="0" smtClean="0"/>
              <a:t>Relationships within government</a:t>
            </a:r>
            <a:endParaRPr lang="en-US" dirty="0"/>
          </a:p>
        </p:txBody>
      </p:sp>
      <p:sp>
        <p:nvSpPr>
          <p:cNvPr id="3" name="Text Placeholder 2"/>
          <p:cNvSpPr>
            <a:spLocks noGrp="1"/>
          </p:cNvSpPr>
          <p:nvPr>
            <p:ph type="body" idx="1"/>
          </p:nvPr>
        </p:nvSpPr>
        <p:spPr>
          <a:xfrm>
            <a:off x="457200" y="1124744"/>
            <a:ext cx="8229600" cy="4525963"/>
          </a:xfrm>
        </p:spPr>
        <p:txBody>
          <a:bodyPr/>
          <a:lstStyle/>
          <a:p>
            <a:r>
              <a:rPr lang="en-ZA" sz="2000" dirty="0" smtClean="0"/>
              <a:t>South Africa has a complex formal system of inter-governmental relationships that reflects the officially non-hierarchical  system of governance (IGR) </a:t>
            </a:r>
          </a:p>
          <a:p>
            <a:r>
              <a:rPr lang="en-ZA" sz="2000" dirty="0"/>
              <a:t> A lack of coherence at national government adds to the complexity (which Department/ Minister is the city relating to</a:t>
            </a:r>
            <a:r>
              <a:rPr lang="en-ZA" sz="2000" dirty="0" smtClean="0"/>
              <a:t>?)</a:t>
            </a:r>
          </a:p>
          <a:p>
            <a:r>
              <a:rPr lang="en-ZA" sz="2000" dirty="0" smtClean="0"/>
              <a:t>The nature of relationships within the GCR remain largely unresolved – </a:t>
            </a:r>
            <a:r>
              <a:rPr lang="en-ZA" sz="2000" dirty="0"/>
              <a:t/>
            </a:r>
            <a:br>
              <a:rPr lang="en-ZA" sz="2000" dirty="0"/>
            </a:br>
            <a:r>
              <a:rPr lang="en-ZA" sz="2000" dirty="0" smtClean="0"/>
              <a:t>a provincial government must co-exist with three powerful metropolitan municipalities (two or which are now controlled by opposition parties)</a:t>
            </a:r>
          </a:p>
          <a:p>
            <a:r>
              <a:rPr lang="en-ZA" sz="2000" dirty="0" smtClean="0"/>
              <a:t>The practice is fairly messy – divergent visions and approaches emerge periodically and are mediated through complex formal and informal political and bureaucratic engagements (and occasionally through legal action) </a:t>
            </a:r>
          </a:p>
          <a:p>
            <a:r>
              <a:rPr lang="en-ZA" sz="2000" dirty="0" smtClean="0"/>
              <a:t>An example of divergence is the differing spatial vision of Johannesburg and Gauteng Province (densification-intensification vs mega projects on the edge)</a:t>
            </a:r>
          </a:p>
          <a:p>
            <a:endParaRPr lang="en-US" dirty="0"/>
          </a:p>
        </p:txBody>
      </p:sp>
      <p:sp>
        <p:nvSpPr>
          <p:cNvPr id="4" name="Footer Placeholder 3"/>
          <p:cNvSpPr>
            <a:spLocks noGrp="1"/>
          </p:cNvSpPr>
          <p:nvPr>
            <p:ph type="ftr" idx="11"/>
          </p:nvPr>
        </p:nvSpPr>
        <p:spPr/>
        <p:txBody>
          <a:bodyPr/>
          <a:lstStyle/>
          <a:p>
            <a:endParaRPr lang="en-US" dirty="0"/>
          </a:p>
        </p:txBody>
      </p:sp>
      <p:pic>
        <p:nvPicPr>
          <p:cNvPr id="5" name="Picture 2"/>
          <p:cNvPicPr>
            <a:picLocks noChangeAspect="1" noChangeArrowheads="1"/>
          </p:cNvPicPr>
          <p:nvPr/>
        </p:nvPicPr>
        <p:blipFill rotWithShape="1">
          <a:blip r:embed="rId2" cstate="screen">
            <a:extLst>
              <a:ext uri="{28A0092B-C50C-407E-A947-70E740481C1C}">
                <a14:useLocalDpi xmlns:a14="http://schemas.microsoft.com/office/drawing/2010/main" xmlns=""/>
              </a:ext>
            </a:extLst>
          </a:blip>
          <a:srcRect/>
          <a:stretch/>
        </p:blipFill>
        <p:spPr bwMode="auto">
          <a:xfrm>
            <a:off x="-12700" y="6021288"/>
            <a:ext cx="9169400" cy="901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103803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pic>
        <p:nvPicPr>
          <p:cNvPr id="298" name="Shape 298" descr="6_GCRO_map_of_the_month_GEMF_housing_mega_projects_June_2015 copy.jpg"/>
          <p:cNvPicPr preferRelativeResize="0"/>
          <p:nvPr/>
        </p:nvPicPr>
        <p:blipFill>
          <a:blip r:embed="rId3" cstate="email">
            <a:alphaModFix/>
            <a:extLst>
              <a:ext uri="{28A0092B-C50C-407E-A947-70E740481C1C}">
                <a14:useLocalDpi xmlns:a14="http://schemas.microsoft.com/office/drawing/2010/main" xmlns=""/>
              </a:ext>
            </a:extLst>
          </a:blip>
          <a:stretch>
            <a:fillRect/>
          </a:stretch>
        </p:blipFill>
        <p:spPr>
          <a:xfrm>
            <a:off x="152400" y="167325"/>
            <a:ext cx="8991600" cy="6356664"/>
          </a:xfrm>
          <a:prstGeom prst="rect">
            <a:avLst/>
          </a:prstGeom>
          <a:noFill/>
          <a:ln>
            <a:noFill/>
          </a:ln>
        </p:spPr>
      </p:pic>
      <p:sp>
        <p:nvSpPr>
          <p:cNvPr id="2" name="Footer Placeholder 1"/>
          <p:cNvSpPr>
            <a:spLocks noGrp="1"/>
          </p:cNvSpPr>
          <p:nvPr>
            <p:ph type="ftr" idx="11"/>
          </p:nvPr>
        </p:nvSpPr>
        <p:spPr/>
        <p:txBody>
          <a:bodyPr/>
          <a:lstStyle/>
          <a:p>
            <a:endParaRPr lang="en-US"/>
          </a:p>
        </p:txBody>
      </p:sp>
    </p:spTree>
    <p:extLst>
      <p:ext uri="{BB962C8B-B14F-4D97-AF65-F5344CB8AC3E}">
        <p14:creationId xmlns:p14="http://schemas.microsoft.com/office/powerpoint/2010/main" xmlns="" val="8866129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pic>
        <p:nvPicPr>
          <p:cNvPr id="304" name="Shape 304"/>
          <p:cNvPicPr preferRelativeResize="0"/>
          <p:nvPr/>
        </p:nvPicPr>
        <p:blipFill rotWithShape="1">
          <a:blip r:embed="rId3" cstate="email">
            <a:alphaModFix/>
            <a:extLst>
              <a:ext uri="{28A0092B-C50C-407E-A947-70E740481C1C}">
                <a14:useLocalDpi xmlns:a14="http://schemas.microsoft.com/office/drawing/2010/main" xmlns=""/>
              </a:ext>
            </a:extLst>
          </a:blip>
          <a:srcRect/>
          <a:stretch/>
        </p:blipFill>
        <p:spPr>
          <a:xfrm>
            <a:off x="179511" y="2168224"/>
            <a:ext cx="3589581" cy="3709048"/>
          </a:xfrm>
          <a:prstGeom prst="rect">
            <a:avLst/>
          </a:prstGeom>
          <a:noFill/>
          <a:ln>
            <a:noFill/>
          </a:ln>
        </p:spPr>
      </p:pic>
      <p:sp>
        <p:nvSpPr>
          <p:cNvPr id="305" name="Shape 305"/>
          <p:cNvSpPr/>
          <p:nvPr/>
        </p:nvSpPr>
        <p:spPr>
          <a:xfrm rot="-1129505">
            <a:off x="3841602" y="3377070"/>
            <a:ext cx="720088" cy="644043"/>
          </a:xfrm>
          <a:prstGeom prst="rightArrow">
            <a:avLst>
              <a:gd name="adj1" fmla="val 50000"/>
              <a:gd name="adj2" fmla="val 50000"/>
            </a:avLst>
          </a:prstGeom>
          <a:solidFill>
            <a:srgbClr val="E36C09"/>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algn="ctr"/>
            <a:endParaRPr sz="1800">
              <a:solidFill>
                <a:srgbClr val="FFFFFF"/>
              </a:solidFill>
              <a:latin typeface="Calibri"/>
              <a:ea typeface="Calibri"/>
              <a:cs typeface="Calibri"/>
              <a:sym typeface="Calibri"/>
            </a:endParaRPr>
          </a:p>
        </p:txBody>
      </p:sp>
      <p:sp>
        <p:nvSpPr>
          <p:cNvPr id="306" name="Shape 306"/>
          <p:cNvSpPr txBox="1"/>
          <p:nvPr/>
        </p:nvSpPr>
        <p:spPr>
          <a:xfrm>
            <a:off x="0" y="274637"/>
            <a:ext cx="9144000" cy="1143000"/>
          </a:xfrm>
          <a:prstGeom prst="rect">
            <a:avLst/>
          </a:prstGeom>
          <a:noFill/>
          <a:ln w="9525" cap="flat" cmpd="sng">
            <a:solidFill>
              <a:srgbClr val="FFFFFF"/>
            </a:solidFill>
            <a:prstDash val="solid"/>
            <a:round/>
            <a:headEnd type="none" w="med" len="med"/>
            <a:tailEnd type="none" w="med" len="med"/>
          </a:ln>
        </p:spPr>
        <p:txBody>
          <a:bodyPr lIns="91425" tIns="45700" rIns="91425" bIns="45700" anchor="t" anchorCtr="0">
            <a:noAutofit/>
          </a:bodyPr>
          <a:lstStyle/>
          <a:p>
            <a:pPr>
              <a:buClr>
                <a:srgbClr val="7F7F7F"/>
              </a:buClr>
              <a:buSzPct val="25000"/>
              <a:buFont typeface="Calibri"/>
              <a:buNone/>
            </a:pPr>
            <a:r>
              <a:rPr lang="fr-FR" sz="3000">
                <a:latin typeface="Calibri"/>
                <a:ea typeface="Calibri"/>
                <a:cs typeface="Calibri"/>
                <a:sym typeface="Calibri"/>
              </a:rPr>
              <a:t>The underlying spatial rationale:</a:t>
            </a:r>
          </a:p>
          <a:p>
            <a:pPr>
              <a:buClr>
                <a:srgbClr val="A5A5A5"/>
              </a:buClr>
              <a:buSzPct val="25000"/>
              <a:buFont typeface="Calibri"/>
              <a:buNone/>
            </a:pPr>
            <a:r>
              <a:rPr lang="fr-FR" sz="2600">
                <a:solidFill>
                  <a:srgbClr val="A5A5A5"/>
                </a:solidFill>
                <a:latin typeface="Calibri"/>
                <a:ea typeface="Calibri"/>
                <a:cs typeface="Calibri"/>
                <a:sym typeface="Calibri"/>
              </a:rPr>
              <a:t>From inverted to compact polycentric city</a:t>
            </a:r>
          </a:p>
        </p:txBody>
      </p:sp>
      <p:pic>
        <p:nvPicPr>
          <p:cNvPr id="307" name="Shape 307"/>
          <p:cNvPicPr preferRelativeResize="0"/>
          <p:nvPr/>
        </p:nvPicPr>
        <p:blipFill rotWithShape="1">
          <a:blip r:embed="rId4" cstate="email">
            <a:alphaModFix/>
            <a:extLst>
              <a:ext uri="{28A0092B-C50C-407E-A947-70E740481C1C}">
                <a14:useLocalDpi xmlns:a14="http://schemas.microsoft.com/office/drawing/2010/main" xmlns=""/>
              </a:ext>
            </a:extLst>
          </a:blip>
          <a:srcRect/>
          <a:stretch/>
        </p:blipFill>
        <p:spPr>
          <a:xfrm>
            <a:off x="6420773" y="4653135"/>
            <a:ext cx="2723100" cy="2076300"/>
          </a:xfrm>
          <a:prstGeom prst="rect">
            <a:avLst/>
          </a:prstGeom>
          <a:noFill/>
          <a:ln w="9525" cap="flat" cmpd="sng">
            <a:solidFill>
              <a:srgbClr val="FFFFFF"/>
            </a:solidFill>
            <a:prstDash val="solid"/>
            <a:miter/>
            <a:headEnd type="none" w="med" len="med"/>
            <a:tailEnd type="none" w="med" len="med"/>
          </a:ln>
        </p:spPr>
      </p:pic>
      <p:sp>
        <p:nvSpPr>
          <p:cNvPr id="308" name="Shape 308"/>
          <p:cNvSpPr txBox="1"/>
          <p:nvPr/>
        </p:nvSpPr>
        <p:spPr>
          <a:xfrm>
            <a:off x="16950" y="6353200"/>
            <a:ext cx="1838100" cy="284700"/>
          </a:xfrm>
          <a:prstGeom prst="rect">
            <a:avLst/>
          </a:prstGeom>
          <a:noFill/>
          <a:ln>
            <a:noFill/>
          </a:ln>
        </p:spPr>
        <p:txBody>
          <a:bodyPr lIns="91425" tIns="45700" rIns="91425" bIns="45700" anchor="t" anchorCtr="0">
            <a:noAutofit/>
          </a:bodyPr>
          <a:lstStyle/>
          <a:p>
            <a:pPr>
              <a:buSzPct val="25000"/>
            </a:pPr>
            <a:r>
              <a:rPr lang="fr-FR" sz="1250">
                <a:latin typeface="Calibri"/>
                <a:ea typeface="Calibri"/>
                <a:cs typeface="Calibri"/>
                <a:sym typeface="Calibri"/>
              </a:rPr>
              <a:t>(Source: COJ, 2015)</a:t>
            </a:r>
          </a:p>
        </p:txBody>
      </p:sp>
      <p:pic>
        <p:nvPicPr>
          <p:cNvPr id="309" name="Shape 309"/>
          <p:cNvPicPr preferRelativeResize="0"/>
          <p:nvPr/>
        </p:nvPicPr>
        <p:blipFill rotWithShape="1">
          <a:blip r:embed="rId5" cstate="email">
            <a:alphaModFix/>
            <a:extLst>
              <a:ext uri="{28A0092B-C50C-407E-A947-70E740481C1C}">
                <a14:useLocalDpi xmlns:a14="http://schemas.microsoft.com/office/drawing/2010/main" xmlns=""/>
              </a:ext>
            </a:extLst>
          </a:blip>
          <a:srcRect/>
          <a:stretch/>
        </p:blipFill>
        <p:spPr>
          <a:xfrm>
            <a:off x="4355976" y="980728"/>
            <a:ext cx="3797699" cy="3888300"/>
          </a:xfrm>
          <a:prstGeom prst="rect">
            <a:avLst/>
          </a:prstGeom>
          <a:noFill/>
          <a:ln>
            <a:noFill/>
          </a:ln>
        </p:spPr>
      </p:pic>
      <p:sp>
        <p:nvSpPr>
          <p:cNvPr id="2" name="Footer Placeholder 1"/>
          <p:cNvSpPr>
            <a:spLocks noGrp="1"/>
          </p:cNvSpPr>
          <p:nvPr>
            <p:ph type="ftr" idx="11"/>
          </p:nvPr>
        </p:nvSpPr>
        <p:spPr/>
        <p:txBody>
          <a:bodyPr/>
          <a:lstStyle/>
          <a:p>
            <a:endParaRPr lang="en-US"/>
          </a:p>
        </p:txBody>
      </p:sp>
    </p:spTree>
    <p:extLst>
      <p:ext uri="{BB962C8B-B14F-4D97-AF65-F5344CB8AC3E}">
        <p14:creationId xmlns:p14="http://schemas.microsoft.com/office/powerpoint/2010/main" xmlns="" val="33508961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xmlns=""/>
              </a:ext>
            </a:extLst>
          </a:blip>
          <a:srcRect/>
          <a:stretch>
            <a:fillRect/>
          </a:stretch>
        </p:blipFill>
        <p:spPr bwMode="auto">
          <a:xfrm>
            <a:off x="323528" y="1124744"/>
            <a:ext cx="8205510" cy="48245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Footer Placeholder 1"/>
          <p:cNvSpPr>
            <a:spLocks noGrp="1"/>
          </p:cNvSpPr>
          <p:nvPr>
            <p:ph type="ftr" idx="11"/>
          </p:nvPr>
        </p:nvSpPr>
        <p:spPr/>
        <p:txBody>
          <a:bodyPr/>
          <a:lstStyle/>
          <a:p>
            <a:endParaRPr lang="en-US"/>
          </a:p>
        </p:txBody>
      </p:sp>
    </p:spTree>
    <p:extLst>
      <p:ext uri="{BB962C8B-B14F-4D97-AF65-F5344CB8AC3E}">
        <p14:creationId xmlns:p14="http://schemas.microsoft.com/office/powerpoint/2010/main" xmlns="" val="372427316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pic>
        <p:nvPicPr>
          <p:cNvPr id="314" name="Shape 314" descr="COJ BEPP 16_17 _FINAL. copy.jpg"/>
          <p:cNvPicPr preferRelativeResize="0"/>
          <p:nvPr/>
        </p:nvPicPr>
        <p:blipFill>
          <a:blip r:embed="rId3" cstate="email">
            <a:alphaModFix/>
            <a:extLst>
              <a:ext uri="{28A0092B-C50C-407E-A947-70E740481C1C}">
                <a14:useLocalDpi xmlns:a14="http://schemas.microsoft.com/office/drawing/2010/main" xmlns=""/>
              </a:ext>
            </a:extLst>
          </a:blip>
          <a:stretch>
            <a:fillRect/>
          </a:stretch>
        </p:blipFill>
        <p:spPr>
          <a:xfrm>
            <a:off x="152400" y="304800"/>
            <a:ext cx="8839198" cy="6219387"/>
          </a:xfrm>
          <a:prstGeom prst="rect">
            <a:avLst/>
          </a:prstGeom>
          <a:noFill/>
          <a:ln w="9525" cap="flat" cmpd="sng">
            <a:solidFill>
              <a:srgbClr val="000000"/>
            </a:solidFill>
            <a:prstDash val="solid"/>
            <a:round/>
            <a:headEnd type="none" w="med" len="med"/>
            <a:tailEnd type="none" w="med" len="med"/>
          </a:ln>
        </p:spPr>
      </p:pic>
      <p:sp>
        <p:nvSpPr>
          <p:cNvPr id="2" name="Footer Placeholder 1"/>
          <p:cNvSpPr>
            <a:spLocks noGrp="1"/>
          </p:cNvSpPr>
          <p:nvPr>
            <p:ph type="ftr" idx="11"/>
          </p:nvPr>
        </p:nvSpPr>
        <p:spPr/>
        <p:txBody>
          <a:bodyPr/>
          <a:lstStyle/>
          <a:p>
            <a:endParaRPr lang="en-US"/>
          </a:p>
        </p:txBody>
      </p:sp>
    </p:spTree>
    <p:extLst>
      <p:ext uri="{BB962C8B-B14F-4D97-AF65-F5344CB8AC3E}">
        <p14:creationId xmlns:p14="http://schemas.microsoft.com/office/powerpoint/2010/main" xmlns="" val="103606416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3600" dirty="0" smtClean="0"/>
              <a:t>Willingness to shape the trajectory</a:t>
            </a:r>
            <a:endParaRPr lang="en-US" sz="3600" dirty="0"/>
          </a:p>
        </p:txBody>
      </p:sp>
      <p:sp>
        <p:nvSpPr>
          <p:cNvPr id="3" name="Text Placeholder 2"/>
          <p:cNvSpPr>
            <a:spLocks noGrp="1"/>
          </p:cNvSpPr>
          <p:nvPr>
            <p:ph type="body" idx="1"/>
          </p:nvPr>
        </p:nvSpPr>
        <p:spPr>
          <a:xfrm>
            <a:off x="457200" y="1556792"/>
            <a:ext cx="8229600" cy="5256584"/>
          </a:xfrm>
        </p:spPr>
        <p:txBody>
          <a:bodyPr/>
          <a:lstStyle/>
          <a:p>
            <a:pPr>
              <a:buFont typeface="Arial" panose="020B0604020202020204" pitchFamily="34" charset="0"/>
              <a:buChar char="•"/>
            </a:pPr>
            <a:r>
              <a:rPr lang="en-ZA" sz="1800" dirty="0" smtClean="0"/>
              <a:t>The City of Johannesburg has been proactive in terms of shaping the trajectories of urban development</a:t>
            </a:r>
          </a:p>
          <a:p>
            <a:pPr marL="576000">
              <a:buFont typeface="Courier New" panose="02070309020205020404" pitchFamily="49" charset="0"/>
              <a:buChar char="o"/>
            </a:pPr>
            <a:r>
              <a:rPr lang="en-ZA" sz="1500" dirty="0" smtClean="0">
                <a:solidFill>
                  <a:schemeClr val="tx1"/>
                </a:solidFill>
              </a:rPr>
              <a:t> A long-range development strategy has evolved since 2002 with the most recent being </a:t>
            </a:r>
            <a:r>
              <a:rPr lang="en-ZA" sz="1500" i="1" dirty="0" smtClean="0">
                <a:solidFill>
                  <a:schemeClr val="tx1"/>
                </a:solidFill>
              </a:rPr>
              <a:t>Joburg 2040 </a:t>
            </a:r>
            <a:r>
              <a:rPr lang="en-ZA" sz="1500" dirty="0" smtClean="0">
                <a:solidFill>
                  <a:schemeClr val="tx1"/>
                </a:solidFill>
              </a:rPr>
              <a:t>produced in 2011</a:t>
            </a:r>
          </a:p>
          <a:p>
            <a:pPr marL="576000">
              <a:buFont typeface="Courier New" panose="02070309020205020404" pitchFamily="49" charset="0"/>
              <a:buChar char="o"/>
            </a:pPr>
            <a:r>
              <a:rPr lang="en-ZA" sz="1500" dirty="0" smtClean="0">
                <a:solidFill>
                  <a:schemeClr val="tx1"/>
                </a:solidFill>
              </a:rPr>
              <a:t> There is also a Spatial Development Framework which actively attempts to compact and densify the city around transit networks with the Planning Department using to plan to structure the city’s capital budget</a:t>
            </a:r>
          </a:p>
          <a:p>
            <a:pPr marL="576000">
              <a:buFont typeface="Courier New" panose="02070309020205020404" pitchFamily="49" charset="0"/>
              <a:buChar char="o"/>
            </a:pPr>
            <a:r>
              <a:rPr lang="en-ZA" sz="1500" dirty="0" smtClean="0">
                <a:solidFill>
                  <a:schemeClr val="tx1"/>
                </a:solidFill>
              </a:rPr>
              <a:t>Initiatives such as the Corridors of Freedom have become flagships for socio-spatial change</a:t>
            </a:r>
          </a:p>
          <a:p>
            <a:pPr>
              <a:buFont typeface="Arial" panose="020B0604020202020204" pitchFamily="34" charset="0"/>
              <a:buChar char="•"/>
            </a:pPr>
            <a:r>
              <a:rPr lang="en-ZA" sz="1800" dirty="0" smtClean="0"/>
              <a:t>The outcomes have been complex however with the overall structure of the city (the north/south divide, for example) remaining largely resilient </a:t>
            </a:r>
          </a:p>
          <a:p>
            <a:pPr>
              <a:buFont typeface="Arial" panose="020B0604020202020204" pitchFamily="34" charset="0"/>
              <a:buChar char="•"/>
            </a:pPr>
            <a:r>
              <a:rPr lang="en-ZA" sz="1800" dirty="0" smtClean="0"/>
              <a:t>Problems which undermine city intentions include: the power and strategy of developers, policy contradictions (e.g. housing policy which supports edge development), patterns of land ownership, the allocations of powers (e.g. transport and housing) and resistance from existing neighbourhoods</a:t>
            </a:r>
          </a:p>
          <a:p>
            <a:pPr>
              <a:buFont typeface="Arial" panose="020B0604020202020204" pitchFamily="34" charset="0"/>
              <a:buChar char="•"/>
            </a:pPr>
            <a:r>
              <a:rPr lang="en-ZA" sz="1800" dirty="0" smtClean="0"/>
              <a:t>Political change offers a new uncertainty with the new administration seemingly focussed on the shorter term</a:t>
            </a:r>
          </a:p>
          <a:p>
            <a:pPr marL="203200" indent="0">
              <a:buNone/>
            </a:pPr>
            <a:endParaRPr lang="en-ZA" sz="1800" dirty="0" smtClean="0"/>
          </a:p>
          <a:p>
            <a:pPr marL="203200" indent="0">
              <a:buNone/>
            </a:pPr>
            <a:endParaRPr lang="en-ZA" sz="1800" dirty="0"/>
          </a:p>
          <a:p>
            <a:pPr marL="203200" indent="0">
              <a:buNone/>
            </a:pPr>
            <a:endParaRPr lang="en-ZA" sz="1800" dirty="0" smtClean="0"/>
          </a:p>
          <a:p>
            <a:pPr>
              <a:buFont typeface="Courier New" panose="02070309020205020404" pitchFamily="49" charset="0"/>
              <a:buChar char="o"/>
            </a:pPr>
            <a:endParaRPr lang="en-ZA" sz="2400" dirty="0" smtClean="0"/>
          </a:p>
          <a:p>
            <a:pPr marL="203200" indent="0">
              <a:buNone/>
            </a:pPr>
            <a:endParaRPr lang="en-US" dirty="0"/>
          </a:p>
        </p:txBody>
      </p:sp>
      <p:sp>
        <p:nvSpPr>
          <p:cNvPr id="4" name="Footer Placeholder 3"/>
          <p:cNvSpPr>
            <a:spLocks noGrp="1"/>
          </p:cNvSpPr>
          <p:nvPr>
            <p:ph type="ftr" idx="11"/>
          </p:nvPr>
        </p:nvSpPr>
        <p:spPr/>
        <p:txBody>
          <a:bodyPr/>
          <a:lstStyle/>
          <a:p>
            <a:endParaRPr lang="en-US"/>
          </a:p>
        </p:txBody>
      </p:sp>
    </p:spTree>
    <p:extLst>
      <p:ext uri="{BB962C8B-B14F-4D97-AF65-F5344CB8AC3E}">
        <p14:creationId xmlns:p14="http://schemas.microsoft.com/office/powerpoint/2010/main" xmlns="" val="347785431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165"/>
            <a:ext cx="8229600" cy="1143000"/>
          </a:xfrm>
        </p:spPr>
        <p:txBody>
          <a:bodyPr/>
          <a:lstStyle/>
          <a:p>
            <a:r>
              <a:rPr lang="en-ZA" sz="3600" dirty="0" smtClean="0"/>
              <a:t>Mobilising fiscal resources</a:t>
            </a:r>
            <a:endParaRPr lang="en-US" sz="3600" dirty="0"/>
          </a:p>
        </p:txBody>
      </p:sp>
      <p:sp>
        <p:nvSpPr>
          <p:cNvPr id="3" name="Text Placeholder 2"/>
          <p:cNvSpPr>
            <a:spLocks noGrp="1"/>
          </p:cNvSpPr>
          <p:nvPr>
            <p:ph type="body" idx="1"/>
          </p:nvPr>
        </p:nvSpPr>
        <p:spPr>
          <a:xfrm>
            <a:off x="457200" y="1052736"/>
            <a:ext cx="8229600" cy="4525963"/>
          </a:xfrm>
        </p:spPr>
        <p:txBody>
          <a:bodyPr/>
          <a:lstStyle/>
          <a:p>
            <a:pPr>
              <a:spcBef>
                <a:spcPts val="600"/>
              </a:spcBef>
              <a:spcAft>
                <a:spcPts val="600"/>
              </a:spcAft>
            </a:pPr>
            <a:r>
              <a:rPr lang="en-ZA" sz="2400" dirty="0" smtClean="0"/>
              <a:t> Johannesburg is a moderately well resourced city in global terms (but international comparison is difficult as the administration does not have big spending items like health and education)</a:t>
            </a:r>
          </a:p>
          <a:p>
            <a:pPr>
              <a:spcBef>
                <a:spcPts val="600"/>
              </a:spcBef>
              <a:spcAft>
                <a:spcPts val="600"/>
              </a:spcAft>
            </a:pPr>
            <a:r>
              <a:rPr lang="en-ZA" sz="2400" dirty="0" smtClean="0"/>
              <a:t>It raises finance through land taxes and service charges and is nearly self-reliant</a:t>
            </a:r>
          </a:p>
          <a:p>
            <a:pPr>
              <a:spcBef>
                <a:spcPts val="600"/>
              </a:spcBef>
              <a:spcAft>
                <a:spcPts val="600"/>
              </a:spcAft>
            </a:pPr>
            <a:r>
              <a:rPr lang="en-ZA" sz="2400" dirty="0" smtClean="0"/>
              <a:t>Johannesburg participates actively in global capital markets through bond issues and has begun to experiment with land value capture</a:t>
            </a:r>
          </a:p>
          <a:p>
            <a:pPr>
              <a:spcBef>
                <a:spcPts val="600"/>
              </a:spcBef>
              <a:spcAft>
                <a:spcPts val="600"/>
              </a:spcAft>
            </a:pPr>
            <a:r>
              <a:rPr lang="en-ZA" sz="2400" dirty="0" smtClean="0"/>
              <a:t>Johannesburg has aggressively sought to increase its capital budget after the global financial crisis and is now at the national treasury limit for debt to equity (45%)</a:t>
            </a:r>
          </a:p>
        </p:txBody>
      </p:sp>
      <p:sp>
        <p:nvSpPr>
          <p:cNvPr id="4" name="Footer Placeholder 3"/>
          <p:cNvSpPr>
            <a:spLocks noGrp="1"/>
          </p:cNvSpPr>
          <p:nvPr>
            <p:ph type="ftr" idx="11"/>
          </p:nvPr>
        </p:nvSpPr>
        <p:spPr/>
        <p:txBody>
          <a:bodyPr/>
          <a:lstStyle/>
          <a:p>
            <a:endParaRPr lang="en-US" dirty="0"/>
          </a:p>
        </p:txBody>
      </p:sp>
      <p:pic>
        <p:nvPicPr>
          <p:cNvPr id="5" name="Picture 2"/>
          <p:cNvPicPr>
            <a:picLocks noChangeAspect="1" noChangeArrowheads="1"/>
          </p:cNvPicPr>
          <p:nvPr/>
        </p:nvPicPr>
        <p:blipFill rotWithShape="1">
          <a:blip r:embed="rId2" cstate="screen">
            <a:extLst>
              <a:ext uri="{28A0092B-C50C-407E-A947-70E740481C1C}">
                <a14:useLocalDpi xmlns:a14="http://schemas.microsoft.com/office/drawing/2010/main" xmlns=""/>
              </a:ext>
            </a:extLst>
          </a:blip>
          <a:srcRect/>
          <a:stretch/>
        </p:blipFill>
        <p:spPr bwMode="auto">
          <a:xfrm>
            <a:off x="-12700" y="6021288"/>
            <a:ext cx="9169400" cy="901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4518445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graphicFrame>
        <p:nvGraphicFramePr>
          <p:cNvPr id="436" name="Shape 436"/>
          <p:cNvGraphicFramePr/>
          <p:nvPr>
            <p:extLst>
              <p:ext uri="{D42A27DB-BD31-4B8C-83A1-F6EECF244321}">
                <p14:modId xmlns:p14="http://schemas.microsoft.com/office/powerpoint/2010/main" xmlns="" val="3682989139"/>
              </p:ext>
            </p:extLst>
          </p:nvPr>
        </p:nvGraphicFramePr>
        <p:xfrm>
          <a:off x="-12700" y="47506"/>
          <a:ext cx="9065621" cy="3291870"/>
        </p:xfrm>
        <a:graphic>
          <a:graphicData uri="http://schemas.openxmlformats.org/drawingml/2006/table">
            <a:tbl>
              <a:tblPr firstRow="1" bandRow="1">
                <a:noFill/>
                <a:tableStyleId>{EF0B002D-7D7B-4806-82F9-9C5B1EF83779}</a:tableStyleId>
              </a:tblPr>
              <a:tblGrid>
                <a:gridCol w="4461872"/>
                <a:gridCol w="4603749"/>
              </a:tblGrid>
              <a:tr h="313570">
                <a:tc gridSpan="2">
                  <a:txBody>
                    <a:bodyPr/>
                    <a:lstStyle/>
                    <a:p>
                      <a:pPr marL="0" marR="0" lvl="0" indent="0" algn="ctr" rtl="0">
                        <a:spcBef>
                          <a:spcPts val="0"/>
                        </a:spcBef>
                        <a:buNone/>
                      </a:pPr>
                      <a:r>
                        <a:rPr lang="en-ZA" sz="1700" noProof="0" dirty="0" smtClean="0">
                          <a:solidFill>
                            <a:srgbClr val="000000"/>
                          </a:solidFill>
                        </a:rPr>
                        <a:t>DISTRIBUTIVE POWER(S)</a:t>
                      </a:r>
                      <a:endParaRPr lang="en-ZA" sz="1700" noProof="0" dirty="0">
                        <a:solidFill>
                          <a:srgbClr val="000000"/>
                        </a:solidFill>
                      </a:endParaRPr>
                    </a:p>
                  </a:txBody>
                  <a:tcPr marL="91450" marR="91450" marT="45725" marB="45725"/>
                </a:tc>
                <a:tc hMerge="1">
                  <a:txBody>
                    <a:bodyPr/>
                    <a:lstStyle/>
                    <a:p>
                      <a:endParaRPr lang="en-US"/>
                    </a:p>
                  </a:txBody>
                  <a:tcPr/>
                </a:tc>
              </a:tr>
              <a:tr h="313570">
                <a:tc>
                  <a:txBody>
                    <a:bodyPr/>
                    <a:lstStyle/>
                    <a:p>
                      <a:pPr marL="0" marR="0" lvl="0" indent="0" algn="ctr" rtl="0">
                        <a:spcBef>
                          <a:spcPts val="0"/>
                        </a:spcBef>
                        <a:buSzPct val="25000"/>
                        <a:buNone/>
                      </a:pPr>
                      <a:r>
                        <a:rPr lang="en-ZA" sz="1700" b="1" noProof="0" smtClean="0">
                          <a:solidFill>
                            <a:srgbClr val="38761D"/>
                          </a:solidFill>
                        </a:rPr>
                        <a:t>SHOULD</a:t>
                      </a:r>
                      <a:endParaRPr lang="en-ZA" sz="1700" b="1" noProof="0">
                        <a:solidFill>
                          <a:srgbClr val="38761D"/>
                        </a:solidFill>
                      </a:endParaRPr>
                    </a:p>
                  </a:txBody>
                  <a:tcPr marL="91450" marR="91450" marT="45725" marB="45725"/>
                </a:tc>
                <a:tc>
                  <a:txBody>
                    <a:bodyPr/>
                    <a:lstStyle/>
                    <a:p>
                      <a:pPr marL="0" marR="0" lvl="0" indent="0" algn="ctr" rtl="0">
                        <a:spcBef>
                          <a:spcPts val="0"/>
                        </a:spcBef>
                        <a:buSzPct val="25000"/>
                        <a:buNone/>
                      </a:pPr>
                      <a:r>
                        <a:rPr lang="en-ZA" sz="1700" b="1" noProof="0" smtClean="0">
                          <a:solidFill>
                            <a:srgbClr val="DD7E6B"/>
                          </a:solidFill>
                        </a:rPr>
                        <a:t>WHAT IS</a:t>
                      </a:r>
                      <a:endParaRPr lang="en-ZA" sz="1700" b="1" noProof="0">
                        <a:solidFill>
                          <a:srgbClr val="DD7E6B"/>
                        </a:solidFill>
                      </a:endParaRPr>
                    </a:p>
                  </a:txBody>
                  <a:tcPr marL="91450" marR="91450" marT="45725" marB="45725"/>
                </a:tc>
              </a:tr>
              <a:tr h="2317634">
                <a:tc>
                  <a:txBody>
                    <a:bodyPr/>
                    <a:lstStyle/>
                    <a:p>
                      <a:pPr marL="457200" lvl="0" indent="-323850" rtl="0">
                        <a:lnSpc>
                          <a:spcPct val="115000"/>
                        </a:lnSpc>
                        <a:spcBef>
                          <a:spcPts val="0"/>
                        </a:spcBef>
                        <a:buClr>
                          <a:srgbClr val="000000"/>
                        </a:buClr>
                        <a:buSzPct val="100000"/>
                        <a:buChar char="-"/>
                      </a:pPr>
                      <a:r>
                        <a:rPr lang="en-ZA" sz="1500" b="0" noProof="0" smtClean="0">
                          <a:solidFill>
                            <a:srgbClr val="000000"/>
                          </a:solidFill>
                        </a:rPr>
                        <a:t>Fiscal Capacity: There doesn’t seem to be lacking fiscal capacities </a:t>
                      </a:r>
                    </a:p>
                    <a:p>
                      <a:pPr marL="457200" lvl="0" indent="-323850" rtl="0">
                        <a:lnSpc>
                          <a:spcPct val="115000"/>
                        </a:lnSpc>
                        <a:spcBef>
                          <a:spcPts val="0"/>
                        </a:spcBef>
                        <a:buClr>
                          <a:srgbClr val="000000"/>
                        </a:buClr>
                        <a:buSzPct val="100000"/>
                        <a:buChar char="-"/>
                      </a:pPr>
                      <a:r>
                        <a:rPr lang="en-ZA" sz="1500" b="0" noProof="0" smtClean="0">
                          <a:solidFill>
                            <a:srgbClr val="000000"/>
                          </a:solidFill>
                        </a:rPr>
                        <a:t>Johannesburg generates large amount of its own revenue</a:t>
                      </a:r>
                    </a:p>
                    <a:p>
                      <a:pPr marL="457200" lvl="0" indent="-323850" rtl="0">
                        <a:lnSpc>
                          <a:spcPct val="115000"/>
                        </a:lnSpc>
                        <a:spcBef>
                          <a:spcPts val="0"/>
                        </a:spcBef>
                        <a:buClr>
                          <a:srgbClr val="000000"/>
                        </a:buClr>
                        <a:buSzPct val="100000"/>
                        <a:buChar char="-"/>
                      </a:pPr>
                      <a:r>
                        <a:rPr lang="en-ZA" sz="1500" b="0" noProof="0" smtClean="0">
                          <a:solidFill>
                            <a:srgbClr val="000000"/>
                          </a:solidFill>
                        </a:rPr>
                        <a:t>Planning and Treasury very powerful departments as they control some of the budget</a:t>
                      </a:r>
                    </a:p>
                    <a:p>
                      <a:pPr lvl="0" rtl="0">
                        <a:lnSpc>
                          <a:spcPct val="115000"/>
                        </a:lnSpc>
                        <a:spcBef>
                          <a:spcPts val="0"/>
                        </a:spcBef>
                        <a:buNone/>
                      </a:pPr>
                      <a:endParaRPr lang="en-ZA" sz="900" b="0" noProof="0" smtClean="0">
                        <a:solidFill>
                          <a:srgbClr val="333333"/>
                        </a:solidFill>
                        <a:latin typeface="Arial"/>
                        <a:ea typeface="Arial"/>
                        <a:cs typeface="Arial"/>
                        <a:sym typeface="Arial"/>
                      </a:endParaRPr>
                    </a:p>
                    <a:p>
                      <a:pPr marR="0" lvl="0" algn="l" rtl="0">
                        <a:spcBef>
                          <a:spcPts val="0"/>
                        </a:spcBef>
                        <a:buNone/>
                      </a:pPr>
                      <a:endParaRPr lang="en-ZA" sz="1800" b="0" noProof="0">
                        <a:solidFill>
                          <a:srgbClr val="000000"/>
                        </a:solidFill>
                      </a:endParaRPr>
                    </a:p>
                  </a:txBody>
                  <a:tcPr marL="91450" marR="91450" marT="45725" marB="45725"/>
                </a:tc>
                <a:tc>
                  <a:txBody>
                    <a:bodyPr/>
                    <a:lstStyle/>
                    <a:p>
                      <a:pPr marL="457200" lvl="0" indent="-323850" rtl="0">
                        <a:spcBef>
                          <a:spcPts val="0"/>
                        </a:spcBef>
                        <a:buClr>
                          <a:schemeClr val="dk1"/>
                        </a:buClr>
                        <a:buSzPct val="100000"/>
                        <a:buChar char="-"/>
                      </a:pPr>
                      <a:r>
                        <a:rPr lang="en-ZA" sz="1500" b="0" noProof="0" dirty="0" smtClean="0"/>
                        <a:t>Absolute terms (2014/2015):</a:t>
                      </a:r>
                    </a:p>
                    <a:p>
                      <a:pPr lvl="0" rtl="0">
                        <a:spcBef>
                          <a:spcPts val="0"/>
                        </a:spcBef>
                        <a:buNone/>
                      </a:pPr>
                      <a:endParaRPr lang="en-ZA" sz="600" b="0" noProof="0" dirty="0" smtClean="0"/>
                    </a:p>
                    <a:p>
                      <a:pPr marL="457200" lvl="0" indent="-311150" rtl="0">
                        <a:lnSpc>
                          <a:spcPct val="100000"/>
                        </a:lnSpc>
                        <a:spcBef>
                          <a:spcPts val="0"/>
                        </a:spcBef>
                        <a:buClr>
                          <a:schemeClr val="dk1"/>
                        </a:buClr>
                        <a:buSzPct val="100000"/>
                        <a:buFont typeface="Courier New"/>
                        <a:buChar char="o"/>
                      </a:pPr>
                      <a:r>
                        <a:rPr lang="en-ZA" sz="1300" b="0" noProof="0" dirty="0" smtClean="0">
                          <a:latin typeface="Arial"/>
                          <a:ea typeface="Arial"/>
                          <a:cs typeface="Arial"/>
                          <a:sym typeface="Arial"/>
                        </a:rPr>
                        <a:t>The effective and efficient management of its sub-directorates;</a:t>
                      </a:r>
                    </a:p>
                    <a:p>
                      <a:pPr marL="457200" lvl="0" indent="-311150" rtl="0">
                        <a:lnSpc>
                          <a:spcPct val="100000"/>
                        </a:lnSpc>
                        <a:spcBef>
                          <a:spcPts val="0"/>
                        </a:spcBef>
                        <a:buClr>
                          <a:schemeClr val="dk1"/>
                        </a:buClr>
                        <a:buSzPct val="100000"/>
                        <a:buFont typeface="Courier New"/>
                        <a:buChar char="o"/>
                      </a:pPr>
                      <a:r>
                        <a:rPr lang="en-ZA" sz="1300" b="0" noProof="0" dirty="0" smtClean="0">
                          <a:latin typeface="Arial"/>
                          <a:ea typeface="Arial"/>
                          <a:cs typeface="Arial"/>
                          <a:sym typeface="Arial"/>
                        </a:rPr>
                        <a:t>Total revenue: ZAR 42 177 349 / </a:t>
                      </a:r>
                      <a:r>
                        <a:rPr lang="en-ZA" sz="1300" b="0" noProof="0" dirty="0" smtClean="0">
                          <a:solidFill>
                            <a:srgbClr val="0070C0"/>
                          </a:solidFill>
                          <a:latin typeface="Arial"/>
                          <a:ea typeface="Arial"/>
                          <a:cs typeface="Arial"/>
                          <a:sym typeface="Arial"/>
                        </a:rPr>
                        <a:t>$3 067 443 Billion</a:t>
                      </a:r>
                    </a:p>
                    <a:p>
                      <a:pPr marL="457200" lvl="0" indent="-311150" rtl="0">
                        <a:lnSpc>
                          <a:spcPct val="100000"/>
                        </a:lnSpc>
                        <a:spcBef>
                          <a:spcPts val="0"/>
                        </a:spcBef>
                        <a:buClr>
                          <a:schemeClr val="dk1"/>
                        </a:buClr>
                        <a:buSzPct val="100000"/>
                        <a:buFont typeface="Courier New"/>
                        <a:buChar char="o"/>
                      </a:pPr>
                      <a:endParaRPr lang="en-ZA" sz="1300" b="0" noProof="0" dirty="0" smtClean="0">
                        <a:solidFill>
                          <a:srgbClr val="0070C0"/>
                        </a:solidFill>
                        <a:latin typeface="Arial"/>
                        <a:ea typeface="Arial"/>
                        <a:cs typeface="Arial"/>
                        <a:sym typeface="Arial"/>
                      </a:endParaRPr>
                    </a:p>
                    <a:p>
                      <a:pPr marL="457200" marR="0" lvl="0" indent="-311150" algn="l" defTabSz="914400" rtl="0" eaLnBrk="1" fontAlgn="auto" latinLnBrk="0" hangingPunct="1">
                        <a:lnSpc>
                          <a:spcPct val="100000"/>
                        </a:lnSpc>
                        <a:spcBef>
                          <a:spcPts val="0"/>
                        </a:spcBef>
                        <a:spcAft>
                          <a:spcPts val="0"/>
                        </a:spcAft>
                        <a:buClr>
                          <a:schemeClr val="dk1"/>
                        </a:buClr>
                        <a:buSzPct val="100000"/>
                        <a:buFont typeface="Courier New"/>
                        <a:buChar char="o"/>
                        <a:tabLst/>
                        <a:defRPr/>
                      </a:pPr>
                      <a:r>
                        <a:rPr lang="en-ZA" sz="1300" b="0" noProof="0" dirty="0" smtClean="0">
                          <a:latin typeface="Arial"/>
                          <a:ea typeface="Arial"/>
                          <a:cs typeface="Arial"/>
                          <a:sym typeface="Arial"/>
                        </a:rPr>
                        <a:t>Total expenditure: ZAR 38 028 448/ </a:t>
                      </a:r>
                      <a:r>
                        <a:rPr lang="en-ZA" sz="1300" b="0" noProof="0" dirty="0" smtClean="0">
                          <a:solidFill>
                            <a:srgbClr val="0070C0"/>
                          </a:solidFill>
                          <a:latin typeface="Arial"/>
                          <a:ea typeface="Arial"/>
                          <a:cs typeface="Arial"/>
                          <a:sym typeface="Arial"/>
                        </a:rPr>
                        <a:t>$2 465 705 Billion</a:t>
                      </a:r>
                    </a:p>
                    <a:p>
                      <a:pPr marL="457200" lvl="0" indent="-311150" rtl="0">
                        <a:lnSpc>
                          <a:spcPct val="100000"/>
                        </a:lnSpc>
                        <a:spcBef>
                          <a:spcPts val="0"/>
                        </a:spcBef>
                        <a:buClr>
                          <a:schemeClr val="dk1"/>
                        </a:buClr>
                        <a:buSzPct val="100000"/>
                        <a:buFont typeface="Courier New"/>
                        <a:buChar char="o"/>
                      </a:pPr>
                      <a:endParaRPr lang="en-ZA" sz="1300" b="0" noProof="0" dirty="0" smtClean="0">
                        <a:latin typeface="Arial"/>
                        <a:ea typeface="Arial"/>
                        <a:cs typeface="Arial"/>
                        <a:sym typeface="Arial"/>
                      </a:endParaRPr>
                    </a:p>
                    <a:p>
                      <a:pPr marL="457200" marR="0" lvl="0" indent="-311150" algn="l" defTabSz="914400" rtl="0" eaLnBrk="1" fontAlgn="auto" latinLnBrk="0" hangingPunct="1">
                        <a:lnSpc>
                          <a:spcPct val="100000"/>
                        </a:lnSpc>
                        <a:spcBef>
                          <a:spcPts val="0"/>
                        </a:spcBef>
                        <a:spcAft>
                          <a:spcPts val="0"/>
                        </a:spcAft>
                        <a:buClr>
                          <a:schemeClr val="dk1"/>
                        </a:buClr>
                        <a:buSzPct val="100000"/>
                        <a:buFont typeface="Courier New"/>
                        <a:buChar char="o"/>
                        <a:tabLst/>
                        <a:defRPr/>
                      </a:pPr>
                      <a:r>
                        <a:rPr lang="en-ZA" sz="1300" b="0" noProof="0" dirty="0" smtClean="0">
                          <a:latin typeface="Arial"/>
                          <a:ea typeface="Arial"/>
                          <a:cs typeface="Arial"/>
                          <a:sym typeface="Arial"/>
                        </a:rPr>
                        <a:t>Surplus: R 4 148 901 / </a:t>
                      </a:r>
                      <a:r>
                        <a:rPr lang="en-ZA" sz="1300" b="0" noProof="0" dirty="0" smtClean="0">
                          <a:solidFill>
                            <a:srgbClr val="0070C0"/>
                          </a:solidFill>
                          <a:latin typeface="Arial"/>
                          <a:ea typeface="Arial"/>
                          <a:cs typeface="Arial"/>
                          <a:sym typeface="Arial"/>
                        </a:rPr>
                        <a:t>$301 738</a:t>
                      </a:r>
                    </a:p>
                    <a:p>
                      <a:pPr marL="457200" lvl="0" indent="-311150" rtl="0">
                        <a:lnSpc>
                          <a:spcPct val="100000"/>
                        </a:lnSpc>
                        <a:spcBef>
                          <a:spcPts val="0"/>
                        </a:spcBef>
                        <a:buClr>
                          <a:schemeClr val="dk1"/>
                        </a:buClr>
                        <a:buSzPct val="100000"/>
                        <a:buFont typeface="Courier New"/>
                        <a:buChar char="o"/>
                      </a:pPr>
                      <a:endParaRPr lang="en-ZA" sz="1300" b="0" noProof="0" dirty="0" smtClean="0">
                        <a:latin typeface="Arial"/>
                        <a:ea typeface="Arial"/>
                        <a:cs typeface="Arial"/>
                        <a:sym typeface="Arial"/>
                      </a:endParaRPr>
                    </a:p>
                    <a:p>
                      <a:pPr marL="457200" marR="0" lvl="0" indent="-311150" algn="l" defTabSz="914400" rtl="0" eaLnBrk="1" fontAlgn="auto" latinLnBrk="0" hangingPunct="1">
                        <a:lnSpc>
                          <a:spcPct val="100000"/>
                        </a:lnSpc>
                        <a:spcBef>
                          <a:spcPts val="0"/>
                        </a:spcBef>
                        <a:spcAft>
                          <a:spcPts val="0"/>
                        </a:spcAft>
                        <a:buClr>
                          <a:schemeClr val="dk1"/>
                        </a:buClr>
                        <a:buSzPct val="100000"/>
                        <a:buFont typeface="Courier New"/>
                        <a:buChar char="o"/>
                        <a:tabLst/>
                        <a:defRPr/>
                      </a:pPr>
                      <a:r>
                        <a:rPr lang="en-ZA" sz="1300" b="0" noProof="0" dirty="0" smtClean="0">
                          <a:latin typeface="+mn-lt"/>
                        </a:rPr>
                        <a:t>Capital spending 2044/2015: R9 748 282 </a:t>
                      </a:r>
                      <a:r>
                        <a:rPr lang="en-ZA" sz="1300" b="0" noProof="0" dirty="0" smtClean="0">
                          <a:latin typeface="+mn-lt"/>
                          <a:ea typeface="Arial"/>
                          <a:cs typeface="Arial"/>
                          <a:sym typeface="Arial"/>
                        </a:rPr>
                        <a:t>/ </a:t>
                      </a:r>
                      <a:r>
                        <a:rPr lang="en-ZA" sz="1300" b="0" noProof="0" dirty="0" smtClean="0">
                          <a:solidFill>
                            <a:srgbClr val="0070C0"/>
                          </a:solidFill>
                          <a:latin typeface="+mn-lt"/>
                          <a:ea typeface="Arial"/>
                          <a:cs typeface="Arial"/>
                          <a:sym typeface="Arial"/>
                        </a:rPr>
                        <a:t>$708</a:t>
                      </a:r>
                      <a:r>
                        <a:rPr lang="en-ZA" sz="1300" b="0" baseline="0" noProof="0" dirty="0" smtClean="0">
                          <a:solidFill>
                            <a:srgbClr val="0070C0"/>
                          </a:solidFill>
                          <a:latin typeface="+mn-lt"/>
                          <a:ea typeface="Arial"/>
                          <a:cs typeface="Arial"/>
                          <a:sym typeface="Arial"/>
                        </a:rPr>
                        <a:t> 965</a:t>
                      </a:r>
                      <a:endParaRPr lang="en-ZA" sz="1300" b="0" noProof="0" dirty="0" smtClean="0">
                        <a:solidFill>
                          <a:srgbClr val="0070C0"/>
                        </a:solidFill>
                        <a:latin typeface="+mn-lt"/>
                        <a:ea typeface="Arial"/>
                        <a:cs typeface="Arial"/>
                        <a:sym typeface="Arial"/>
                      </a:endParaRPr>
                    </a:p>
                    <a:p>
                      <a:pPr marL="457200" lvl="0" indent="-311150" rtl="0">
                        <a:lnSpc>
                          <a:spcPct val="100000"/>
                        </a:lnSpc>
                        <a:spcBef>
                          <a:spcPts val="0"/>
                        </a:spcBef>
                        <a:buClr>
                          <a:schemeClr val="dk1"/>
                        </a:buClr>
                        <a:buSzPct val="100000"/>
                        <a:buFont typeface="Courier New"/>
                        <a:buChar char="o"/>
                      </a:pPr>
                      <a:endParaRPr lang="en-ZA" sz="1300" b="0" noProof="0" dirty="0"/>
                    </a:p>
                  </a:txBody>
                  <a:tcPr marL="91450" marR="91450" marT="45725" marB="45725"/>
                </a:tc>
              </a:tr>
            </a:tbl>
          </a:graphicData>
        </a:graphic>
      </p:graphicFrame>
      <p:pic>
        <p:nvPicPr>
          <p:cNvPr id="4" name="Shape 338"/>
          <p:cNvPicPr preferRelativeResize="0"/>
          <p:nvPr/>
        </p:nvPicPr>
        <p:blipFill>
          <a:blip r:embed="rId3">
            <a:alphaModFix/>
          </a:blip>
          <a:stretch>
            <a:fillRect/>
          </a:stretch>
        </p:blipFill>
        <p:spPr>
          <a:xfrm>
            <a:off x="971600" y="3382602"/>
            <a:ext cx="6945229" cy="2810375"/>
          </a:xfrm>
          <a:prstGeom prst="rect">
            <a:avLst/>
          </a:prstGeom>
          <a:noFill/>
          <a:ln>
            <a:noFill/>
          </a:ln>
        </p:spPr>
      </p:pic>
      <p:sp>
        <p:nvSpPr>
          <p:cNvPr id="2" name="Footer Placeholder 1"/>
          <p:cNvSpPr>
            <a:spLocks noGrp="1"/>
          </p:cNvSpPr>
          <p:nvPr>
            <p:ph type="ftr" idx="11"/>
          </p:nvPr>
        </p:nvSpPr>
        <p:spPr/>
        <p:txBody>
          <a:bodyPr/>
          <a:lstStyle/>
          <a:p>
            <a:endParaRPr lang="en-US" dirty="0"/>
          </a:p>
        </p:txBody>
      </p:sp>
      <p:pic>
        <p:nvPicPr>
          <p:cNvPr id="5" name="Picture 2"/>
          <p:cNvPicPr>
            <a:picLocks noChangeAspect="1" noChangeArrowheads="1"/>
          </p:cNvPicPr>
          <p:nvPr/>
        </p:nvPicPr>
        <p:blipFill rotWithShape="1">
          <a:blip r:embed="rId4" cstate="screen">
            <a:extLst>
              <a:ext uri="{28A0092B-C50C-407E-A947-70E740481C1C}">
                <a14:useLocalDpi xmlns:a14="http://schemas.microsoft.com/office/drawing/2010/main" xmlns=""/>
              </a:ext>
            </a:extLst>
          </a:blip>
          <a:srcRect/>
          <a:stretch/>
        </p:blipFill>
        <p:spPr bwMode="auto">
          <a:xfrm>
            <a:off x="-12700" y="6021288"/>
            <a:ext cx="9169400" cy="901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771022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3200" dirty="0" smtClean="0"/>
              <a:t>Human and organisational resources</a:t>
            </a:r>
            <a:endParaRPr lang="en-US" sz="3200" dirty="0"/>
          </a:p>
        </p:txBody>
      </p:sp>
      <p:sp>
        <p:nvSpPr>
          <p:cNvPr id="3" name="Text Placeholder 2"/>
          <p:cNvSpPr>
            <a:spLocks noGrp="1"/>
          </p:cNvSpPr>
          <p:nvPr>
            <p:ph type="body" idx="1"/>
          </p:nvPr>
        </p:nvSpPr>
        <p:spPr>
          <a:xfrm>
            <a:off x="457200" y="1340768"/>
            <a:ext cx="8229600" cy="4785395"/>
          </a:xfrm>
        </p:spPr>
        <p:txBody>
          <a:bodyPr/>
          <a:lstStyle/>
          <a:p>
            <a:r>
              <a:rPr lang="en-ZA" sz="2400" dirty="0" smtClean="0"/>
              <a:t> </a:t>
            </a:r>
            <a:r>
              <a:rPr lang="en-ZA" sz="2400" dirty="0" smtClean="0">
                <a:solidFill>
                  <a:srgbClr val="000000"/>
                </a:solidFill>
              </a:rPr>
              <a:t>Since the metropolitan city was created in 2001 the city has progressively adapted its organisational structures (although each reform has led to new challenges)</a:t>
            </a:r>
          </a:p>
          <a:p>
            <a:pPr marL="504000" indent="0">
              <a:buNone/>
            </a:pPr>
            <a:r>
              <a:rPr lang="en-ZA" sz="2400" dirty="0" smtClean="0">
                <a:solidFill>
                  <a:srgbClr val="000000"/>
                </a:solidFill>
              </a:rPr>
              <a:t>-</a:t>
            </a:r>
            <a:r>
              <a:rPr lang="en-ZA" sz="2000" dirty="0" smtClean="0">
                <a:solidFill>
                  <a:srgbClr val="000000"/>
                </a:solidFill>
              </a:rPr>
              <a:t> It has centralised and regionalised; created municipal companies which it now wishes to disestablish; structured departments around long range objectives and then restructured again; amalgamated and disaggregated departments, and so on</a:t>
            </a:r>
          </a:p>
          <a:p>
            <a:r>
              <a:rPr lang="en-ZA" sz="2400" dirty="0" smtClean="0">
                <a:solidFill>
                  <a:srgbClr val="000000"/>
                </a:solidFill>
              </a:rPr>
              <a:t> The city with 30 000 employees is well resourced in SA terms but situation is paradoxical: there is a struggle to attract and retain professional staff but also a declining proportion of vacant positions</a:t>
            </a:r>
            <a:endParaRPr lang="en-US" sz="2400" dirty="0">
              <a:solidFill>
                <a:srgbClr val="0070C0"/>
              </a:solidFill>
            </a:endParaRPr>
          </a:p>
        </p:txBody>
      </p:sp>
      <p:sp>
        <p:nvSpPr>
          <p:cNvPr id="4" name="Footer Placeholder 3"/>
          <p:cNvSpPr>
            <a:spLocks noGrp="1"/>
          </p:cNvSpPr>
          <p:nvPr>
            <p:ph type="ftr" idx="11"/>
          </p:nvPr>
        </p:nvSpPr>
        <p:spPr/>
        <p:txBody>
          <a:bodyPr/>
          <a:lstStyle/>
          <a:p>
            <a:endParaRPr lang="en-US" dirty="0"/>
          </a:p>
        </p:txBody>
      </p:sp>
      <p:pic>
        <p:nvPicPr>
          <p:cNvPr id="5" name="Picture 2"/>
          <p:cNvPicPr>
            <a:picLocks noChangeAspect="1" noChangeArrowheads="1"/>
          </p:cNvPicPr>
          <p:nvPr/>
        </p:nvPicPr>
        <p:blipFill rotWithShape="1">
          <a:blip r:embed="rId2" cstate="screen">
            <a:extLst>
              <a:ext uri="{28A0092B-C50C-407E-A947-70E740481C1C}">
                <a14:useLocalDpi xmlns:a14="http://schemas.microsoft.com/office/drawing/2010/main" xmlns=""/>
              </a:ext>
            </a:extLst>
          </a:blip>
          <a:srcRect/>
          <a:stretch/>
        </p:blipFill>
        <p:spPr bwMode="auto">
          <a:xfrm>
            <a:off x="-12700" y="6021288"/>
            <a:ext cx="9169400" cy="901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005276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graphicFrame>
        <p:nvGraphicFramePr>
          <p:cNvPr id="430" name="Shape 430"/>
          <p:cNvGraphicFramePr/>
          <p:nvPr>
            <p:extLst>
              <p:ext uri="{D42A27DB-BD31-4B8C-83A1-F6EECF244321}">
                <p14:modId xmlns:p14="http://schemas.microsoft.com/office/powerpoint/2010/main" xmlns="" val="2406991583"/>
              </p:ext>
            </p:extLst>
          </p:nvPr>
        </p:nvGraphicFramePr>
        <p:xfrm>
          <a:off x="-29125" y="11"/>
          <a:ext cx="9202250" cy="3154430"/>
        </p:xfrm>
        <a:graphic>
          <a:graphicData uri="http://schemas.openxmlformats.org/drawingml/2006/table">
            <a:tbl>
              <a:tblPr firstRow="1" bandRow="1">
                <a:noFill/>
                <a:tableStyleId>{EF0B002D-7D7B-4806-82F9-9C5B1EF83779}</a:tableStyleId>
              </a:tblPr>
              <a:tblGrid>
                <a:gridCol w="4639050"/>
                <a:gridCol w="4563200"/>
              </a:tblGrid>
              <a:tr h="350550">
                <a:tc gridSpan="2">
                  <a:txBody>
                    <a:bodyPr/>
                    <a:lstStyle/>
                    <a:p>
                      <a:pPr marL="0" marR="0" lvl="0" indent="0" algn="ctr" rtl="0">
                        <a:spcBef>
                          <a:spcPts val="0"/>
                        </a:spcBef>
                        <a:buNone/>
                      </a:pPr>
                      <a:r>
                        <a:rPr lang="en-ZA" sz="1700" noProof="0" dirty="0" smtClean="0">
                          <a:solidFill>
                            <a:srgbClr val="000000"/>
                          </a:solidFill>
                        </a:rPr>
                        <a:t>DISTRIBUTIVE POWER(S)</a:t>
                      </a:r>
                      <a:endParaRPr lang="en-ZA" sz="1700" noProof="0" dirty="0">
                        <a:solidFill>
                          <a:srgbClr val="000000"/>
                        </a:solidFill>
                      </a:endParaRPr>
                    </a:p>
                  </a:txBody>
                  <a:tcPr marL="91450" marR="91450" marT="45725" marB="45725"/>
                </a:tc>
                <a:tc hMerge="1">
                  <a:txBody>
                    <a:bodyPr/>
                    <a:lstStyle/>
                    <a:p>
                      <a:endParaRPr lang="en-US"/>
                    </a:p>
                  </a:txBody>
                  <a:tcPr/>
                </a:tc>
              </a:tr>
              <a:tr h="330575">
                <a:tc>
                  <a:txBody>
                    <a:bodyPr/>
                    <a:lstStyle/>
                    <a:p>
                      <a:pPr marL="0" marR="0" lvl="0" indent="0" algn="ctr" rtl="0">
                        <a:spcBef>
                          <a:spcPts val="0"/>
                        </a:spcBef>
                        <a:buSzPct val="25000"/>
                        <a:buNone/>
                      </a:pPr>
                      <a:r>
                        <a:rPr lang="en-ZA" sz="1700" b="1" noProof="0" smtClean="0">
                          <a:solidFill>
                            <a:srgbClr val="38761D"/>
                          </a:solidFill>
                        </a:rPr>
                        <a:t>SHOULD</a:t>
                      </a:r>
                      <a:endParaRPr lang="en-ZA" sz="1700" b="1" noProof="0">
                        <a:solidFill>
                          <a:srgbClr val="38761D"/>
                        </a:solidFill>
                      </a:endParaRPr>
                    </a:p>
                  </a:txBody>
                  <a:tcPr marL="91450" marR="91450" marT="45725" marB="45725"/>
                </a:tc>
                <a:tc>
                  <a:txBody>
                    <a:bodyPr/>
                    <a:lstStyle/>
                    <a:p>
                      <a:pPr marL="0" marR="0" lvl="0" indent="0" algn="ctr" rtl="0">
                        <a:spcBef>
                          <a:spcPts val="0"/>
                        </a:spcBef>
                        <a:buSzPct val="25000"/>
                        <a:buNone/>
                      </a:pPr>
                      <a:r>
                        <a:rPr lang="en-ZA" sz="1700" b="1" noProof="0" smtClean="0">
                          <a:solidFill>
                            <a:srgbClr val="DD7E6B"/>
                          </a:solidFill>
                        </a:rPr>
                        <a:t>WHAT IS</a:t>
                      </a:r>
                      <a:endParaRPr lang="en-ZA" sz="1700" b="1" noProof="0">
                        <a:solidFill>
                          <a:srgbClr val="DD7E6B"/>
                        </a:solidFill>
                      </a:endParaRPr>
                    </a:p>
                  </a:txBody>
                  <a:tcPr marL="91450" marR="91450" marT="45725" marB="45725"/>
                </a:tc>
              </a:tr>
              <a:tr h="2453350">
                <a:tc>
                  <a:txBody>
                    <a:bodyPr/>
                    <a:lstStyle/>
                    <a:p>
                      <a:pPr lvl="0" rtl="0">
                        <a:spcBef>
                          <a:spcPts val="0"/>
                        </a:spcBef>
                        <a:buNone/>
                      </a:pPr>
                      <a:endParaRPr lang="en-ZA" sz="600" b="0" noProof="0" dirty="0" smtClean="0">
                        <a:solidFill>
                          <a:srgbClr val="000000"/>
                        </a:solidFill>
                      </a:endParaRPr>
                    </a:p>
                    <a:p>
                      <a:pPr marL="457200" lvl="0" indent="-323850" rtl="0">
                        <a:spcBef>
                          <a:spcPts val="0"/>
                        </a:spcBef>
                        <a:buClr>
                          <a:srgbClr val="000000"/>
                        </a:buClr>
                        <a:buSzPct val="100000"/>
                        <a:buChar char="-"/>
                      </a:pPr>
                      <a:r>
                        <a:rPr lang="en-ZA" sz="1500" b="0" noProof="0" dirty="0" smtClean="0">
                          <a:solidFill>
                            <a:srgbClr val="000000"/>
                          </a:solidFill>
                        </a:rPr>
                        <a:t>Human Resource capacity:</a:t>
                      </a:r>
                    </a:p>
                    <a:p>
                      <a:pPr lvl="0" rtl="0">
                        <a:spcBef>
                          <a:spcPts val="0"/>
                        </a:spcBef>
                        <a:buNone/>
                      </a:pPr>
                      <a:endParaRPr lang="en-ZA" sz="600" b="0" noProof="0" dirty="0" smtClean="0">
                        <a:solidFill>
                          <a:srgbClr val="000000"/>
                        </a:solidFill>
                      </a:endParaRPr>
                    </a:p>
                    <a:p>
                      <a:pPr marL="457200" lvl="0" indent="-311150" rtl="0">
                        <a:lnSpc>
                          <a:spcPct val="100000"/>
                        </a:lnSpc>
                        <a:spcBef>
                          <a:spcPts val="0"/>
                        </a:spcBef>
                        <a:buClr>
                          <a:srgbClr val="000000"/>
                        </a:buClr>
                        <a:buSzPct val="100000"/>
                        <a:buFont typeface="Courier New"/>
                        <a:buChar char="o"/>
                      </a:pPr>
                      <a:r>
                        <a:rPr lang="en-ZA" sz="1300" b="0" noProof="0" dirty="0" smtClean="0">
                          <a:solidFill>
                            <a:srgbClr val="000000"/>
                          </a:solidFill>
                          <a:latin typeface="Arial"/>
                          <a:ea typeface="Arial"/>
                          <a:cs typeface="Arial"/>
                          <a:sym typeface="Arial"/>
                        </a:rPr>
                        <a:t>The effective and efficient management of its sub-directorates;</a:t>
                      </a:r>
                    </a:p>
                    <a:p>
                      <a:pPr marL="457200" lvl="0" indent="-311150" rtl="0">
                        <a:lnSpc>
                          <a:spcPct val="100000"/>
                        </a:lnSpc>
                        <a:spcBef>
                          <a:spcPts val="0"/>
                        </a:spcBef>
                        <a:buClr>
                          <a:srgbClr val="000000"/>
                        </a:buClr>
                        <a:buSzPct val="100000"/>
                        <a:buFont typeface="Courier New"/>
                        <a:buChar char="o"/>
                      </a:pPr>
                      <a:r>
                        <a:rPr lang="en-ZA" sz="1300" b="0" noProof="0" dirty="0" smtClean="0">
                          <a:solidFill>
                            <a:srgbClr val="000000"/>
                          </a:solidFill>
                          <a:latin typeface="Arial"/>
                          <a:ea typeface="Arial"/>
                          <a:cs typeface="Arial"/>
                          <a:sym typeface="Arial"/>
                        </a:rPr>
                        <a:t>Providing a comprehensive human resource management service to the City;</a:t>
                      </a:r>
                    </a:p>
                    <a:p>
                      <a:pPr marL="457200" lvl="0" indent="-311150" rtl="0">
                        <a:lnSpc>
                          <a:spcPct val="100000"/>
                        </a:lnSpc>
                        <a:spcBef>
                          <a:spcPts val="0"/>
                        </a:spcBef>
                        <a:buClr>
                          <a:srgbClr val="000000"/>
                        </a:buClr>
                        <a:buSzPct val="100000"/>
                        <a:buFont typeface="Courier New"/>
                        <a:buChar char="o"/>
                      </a:pPr>
                      <a:r>
                        <a:rPr lang="en-ZA" sz="1300" b="0" noProof="0" dirty="0" smtClean="0">
                          <a:solidFill>
                            <a:srgbClr val="000000"/>
                          </a:solidFill>
                          <a:latin typeface="Arial"/>
                          <a:ea typeface="Arial"/>
                          <a:cs typeface="Arial"/>
                          <a:sym typeface="Arial"/>
                        </a:rPr>
                        <a:t>Ensuring sound employee relations;</a:t>
                      </a:r>
                    </a:p>
                    <a:p>
                      <a:pPr marL="457200" lvl="0" indent="-311150" rtl="0">
                        <a:lnSpc>
                          <a:spcPct val="100000"/>
                        </a:lnSpc>
                        <a:spcBef>
                          <a:spcPts val="0"/>
                        </a:spcBef>
                        <a:buClr>
                          <a:srgbClr val="000000"/>
                        </a:buClr>
                        <a:buSzPct val="100000"/>
                        <a:buFont typeface="Courier New"/>
                        <a:buChar char="o"/>
                      </a:pPr>
                      <a:r>
                        <a:rPr lang="en-ZA" sz="1300" b="0" noProof="0" dirty="0" smtClean="0">
                          <a:solidFill>
                            <a:srgbClr val="000000"/>
                          </a:solidFill>
                          <a:latin typeface="Arial"/>
                          <a:ea typeface="Arial"/>
                          <a:cs typeface="Arial"/>
                          <a:sym typeface="Arial"/>
                        </a:rPr>
                        <a:t>Ensuring proper management of all public conveniences and managing the performance of outsourced contractors; and</a:t>
                      </a:r>
                    </a:p>
                    <a:p>
                      <a:pPr marL="457200" lvl="0" indent="-311150" rtl="0">
                        <a:lnSpc>
                          <a:spcPct val="100000"/>
                        </a:lnSpc>
                        <a:spcBef>
                          <a:spcPts val="0"/>
                        </a:spcBef>
                        <a:buClr>
                          <a:srgbClr val="000000"/>
                        </a:buClr>
                        <a:buSzPct val="100000"/>
                        <a:buFont typeface="Courier New"/>
                        <a:buChar char="o"/>
                      </a:pPr>
                      <a:r>
                        <a:rPr lang="en-ZA" sz="1300" b="0" noProof="0" dirty="0" smtClean="0">
                          <a:solidFill>
                            <a:srgbClr val="000000"/>
                          </a:solidFill>
                          <a:latin typeface="Arial"/>
                          <a:ea typeface="Arial"/>
                          <a:cs typeface="Arial"/>
                          <a:sym typeface="Arial"/>
                        </a:rPr>
                        <a:t>Maximising client and stakeholder satisfaction.</a:t>
                      </a:r>
                      <a:endParaRPr lang="en-ZA" sz="1300" b="0" noProof="0" dirty="0">
                        <a:solidFill>
                          <a:srgbClr val="000000"/>
                        </a:solidFill>
                        <a:latin typeface="Arial"/>
                        <a:ea typeface="Arial"/>
                        <a:cs typeface="Arial"/>
                        <a:sym typeface="Arial"/>
                      </a:endParaRPr>
                    </a:p>
                  </a:txBody>
                  <a:tcPr marL="91450" marR="91450" marT="45725" marB="45725"/>
                </a:tc>
                <a:tc>
                  <a:txBody>
                    <a:bodyPr/>
                    <a:lstStyle/>
                    <a:p>
                      <a:pPr lvl="0" rtl="0">
                        <a:spcBef>
                          <a:spcPts val="0"/>
                        </a:spcBef>
                        <a:buNone/>
                      </a:pPr>
                      <a:endParaRPr lang="en-ZA" sz="600" b="0" noProof="0" dirty="0" smtClean="0">
                        <a:solidFill>
                          <a:srgbClr val="000000"/>
                        </a:solidFill>
                      </a:endParaRPr>
                    </a:p>
                    <a:p>
                      <a:pPr marL="457200" lvl="0" indent="-323850" rtl="0">
                        <a:spcBef>
                          <a:spcPts val="0"/>
                        </a:spcBef>
                        <a:buClr>
                          <a:srgbClr val="000000"/>
                        </a:buClr>
                        <a:buSzPct val="100000"/>
                        <a:buChar char="-"/>
                      </a:pPr>
                      <a:r>
                        <a:rPr lang="en-ZA" sz="1500" b="0" noProof="0" dirty="0" smtClean="0">
                          <a:solidFill>
                            <a:srgbClr val="000000"/>
                          </a:solidFill>
                        </a:rPr>
                        <a:t>Lack of sufficient capacity across technical divisions</a:t>
                      </a:r>
                    </a:p>
                    <a:p>
                      <a:pPr marL="457200" lvl="0" indent="-323850" rtl="0">
                        <a:spcBef>
                          <a:spcPts val="0"/>
                        </a:spcBef>
                        <a:buClr>
                          <a:srgbClr val="000000"/>
                        </a:buClr>
                        <a:buSzPct val="100000"/>
                        <a:buChar char="-"/>
                      </a:pPr>
                      <a:r>
                        <a:rPr lang="en-ZA" sz="1500" b="0" noProof="0" dirty="0" smtClean="0">
                          <a:solidFill>
                            <a:srgbClr val="000000"/>
                          </a:solidFill>
                        </a:rPr>
                        <a:t>Declining</a:t>
                      </a:r>
                      <a:r>
                        <a:rPr lang="en-ZA" sz="1500" b="0" baseline="0" noProof="0" dirty="0" smtClean="0">
                          <a:solidFill>
                            <a:srgbClr val="000000"/>
                          </a:solidFill>
                        </a:rPr>
                        <a:t> vacancies despite  the city shifting operational expenditure into capital expenditure to make provision for ambitious programmes such as the Corridors of Freedom</a:t>
                      </a:r>
                      <a:endParaRPr lang="en-ZA" sz="1500" b="0" noProof="0" dirty="0" smtClean="0">
                        <a:solidFill>
                          <a:srgbClr val="000000"/>
                        </a:solidFill>
                      </a:endParaRPr>
                    </a:p>
                    <a:p>
                      <a:pPr lvl="0" rtl="0">
                        <a:spcBef>
                          <a:spcPts val="0"/>
                        </a:spcBef>
                        <a:buNone/>
                      </a:pPr>
                      <a:endParaRPr lang="en-ZA" sz="1500" b="0" noProof="0" dirty="0">
                        <a:solidFill>
                          <a:srgbClr val="000000"/>
                        </a:solidFill>
                      </a:endParaRPr>
                    </a:p>
                  </a:txBody>
                  <a:tcPr marL="91450" marR="91450" marT="45725" marB="45725"/>
                </a:tc>
              </a:tr>
            </a:tbl>
          </a:graphicData>
        </a:graphic>
      </p:graphicFrame>
      <p:graphicFrame>
        <p:nvGraphicFramePr>
          <p:cNvPr id="431" name="Shape 431"/>
          <p:cNvGraphicFramePr/>
          <p:nvPr>
            <p:extLst>
              <p:ext uri="{D42A27DB-BD31-4B8C-83A1-F6EECF244321}">
                <p14:modId xmlns:p14="http://schemas.microsoft.com/office/powerpoint/2010/main" xmlns="" val="3879846570"/>
              </p:ext>
            </p:extLst>
          </p:nvPr>
        </p:nvGraphicFramePr>
        <p:xfrm>
          <a:off x="981825" y="3152525"/>
          <a:ext cx="7565875" cy="3660851"/>
        </p:xfrm>
        <a:graphic>
          <a:graphicData uri="http://schemas.openxmlformats.org/drawingml/2006/table">
            <a:tbl>
              <a:tblPr>
                <a:noFill/>
                <a:tableStyleId>{77860127-3AE1-431A-9B68-0AF0D77420C9}</a:tableStyleId>
              </a:tblPr>
              <a:tblGrid>
                <a:gridCol w="1888675"/>
                <a:gridCol w="1888675"/>
                <a:gridCol w="1888675"/>
                <a:gridCol w="1899850"/>
              </a:tblGrid>
              <a:tr h="342150">
                <a:tc>
                  <a:txBody>
                    <a:bodyPr/>
                    <a:lstStyle/>
                    <a:p>
                      <a:pPr lvl="0" rtl="0">
                        <a:lnSpc>
                          <a:spcPct val="150000"/>
                        </a:lnSpc>
                        <a:spcBef>
                          <a:spcPts val="0"/>
                        </a:spcBef>
                        <a:buNone/>
                      </a:pPr>
                      <a:r>
                        <a:rPr lang="fr-FR" sz="1200"/>
                        <a:t> </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lvl="0" rtl="0">
                        <a:lnSpc>
                          <a:spcPct val="150000"/>
                        </a:lnSpc>
                        <a:spcBef>
                          <a:spcPts val="0"/>
                        </a:spcBef>
                        <a:buNone/>
                      </a:pPr>
                      <a:r>
                        <a:rPr lang="fr-FR" sz="1200"/>
                        <a:t>2014/2015</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lvl="0" rtl="0">
                        <a:lnSpc>
                          <a:spcPct val="150000"/>
                        </a:lnSpc>
                        <a:spcBef>
                          <a:spcPts val="0"/>
                        </a:spcBef>
                        <a:buNone/>
                      </a:pPr>
                      <a:r>
                        <a:rPr lang="fr-FR" sz="1200"/>
                        <a:t>2013/2014</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lvl="0" rtl="0">
                        <a:lnSpc>
                          <a:spcPct val="150000"/>
                        </a:lnSpc>
                        <a:spcBef>
                          <a:spcPts val="0"/>
                        </a:spcBef>
                        <a:buNone/>
                      </a:pPr>
                      <a:r>
                        <a:rPr lang="fr-FR" sz="1200"/>
                        <a:t>2012/2013</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r h="548000">
                <a:tc>
                  <a:txBody>
                    <a:bodyPr/>
                    <a:lstStyle/>
                    <a:p>
                      <a:pPr lvl="0" rtl="0">
                        <a:lnSpc>
                          <a:spcPct val="150000"/>
                        </a:lnSpc>
                        <a:spcBef>
                          <a:spcPts val="0"/>
                        </a:spcBef>
                        <a:buNone/>
                      </a:pPr>
                      <a:r>
                        <a:rPr lang="fr-FR" sz="1200"/>
                        <a:t>No of people employed</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lvl="0" rtl="0">
                        <a:lnSpc>
                          <a:spcPct val="150000"/>
                        </a:lnSpc>
                        <a:spcBef>
                          <a:spcPts val="0"/>
                        </a:spcBef>
                        <a:buNone/>
                      </a:pPr>
                      <a:r>
                        <a:rPr lang="fr-FR" sz="1200"/>
                        <a:t>29 723</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lvl="0" rtl="0">
                        <a:lnSpc>
                          <a:spcPct val="150000"/>
                        </a:lnSpc>
                        <a:spcBef>
                          <a:spcPts val="0"/>
                        </a:spcBef>
                        <a:buNone/>
                      </a:pPr>
                      <a:r>
                        <a:rPr lang="fr-FR" sz="1200"/>
                        <a:t>30 716</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lvl="0" rtl="0">
                        <a:lnSpc>
                          <a:spcPct val="150000"/>
                        </a:lnSpc>
                        <a:spcBef>
                          <a:spcPts val="0"/>
                        </a:spcBef>
                        <a:buNone/>
                      </a:pPr>
                      <a:r>
                        <a:rPr lang="fr-FR" sz="1200"/>
                        <a:t>34 923</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r h="548000">
                <a:tc>
                  <a:txBody>
                    <a:bodyPr/>
                    <a:lstStyle/>
                    <a:p>
                      <a:pPr lvl="0" rtl="0">
                        <a:lnSpc>
                          <a:spcPct val="150000"/>
                        </a:lnSpc>
                        <a:spcBef>
                          <a:spcPts val="0"/>
                        </a:spcBef>
                        <a:buNone/>
                      </a:pPr>
                      <a:r>
                        <a:rPr lang="fr-FR" sz="1200"/>
                        <a:t>No of positions vacant</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lvl="0" rtl="0">
                        <a:lnSpc>
                          <a:spcPct val="150000"/>
                        </a:lnSpc>
                        <a:spcBef>
                          <a:spcPts val="0"/>
                        </a:spcBef>
                        <a:buNone/>
                      </a:pPr>
                      <a:r>
                        <a:rPr lang="fr-FR" sz="1200"/>
                        <a:t>1391</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lvl="0" rtl="0">
                        <a:lnSpc>
                          <a:spcPct val="150000"/>
                        </a:lnSpc>
                        <a:spcBef>
                          <a:spcPts val="0"/>
                        </a:spcBef>
                        <a:buNone/>
                      </a:pPr>
                      <a:r>
                        <a:rPr lang="fr-FR" sz="1200"/>
                        <a:t>4319</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lvl="0" rtl="0">
                        <a:lnSpc>
                          <a:spcPct val="150000"/>
                        </a:lnSpc>
                        <a:spcBef>
                          <a:spcPts val="0"/>
                        </a:spcBef>
                        <a:buNone/>
                      </a:pPr>
                      <a:r>
                        <a:rPr lang="fr-FR" sz="1200"/>
                        <a:t>6562</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r h="342150">
                <a:tc>
                  <a:txBody>
                    <a:bodyPr/>
                    <a:lstStyle/>
                    <a:p>
                      <a:pPr lvl="0" rtl="0">
                        <a:lnSpc>
                          <a:spcPct val="150000"/>
                        </a:lnSpc>
                        <a:spcBef>
                          <a:spcPts val="0"/>
                        </a:spcBef>
                        <a:buNone/>
                      </a:pPr>
                      <a:r>
                        <a:rPr lang="fr-FR" sz="1200"/>
                        <a:t>Managerial positions</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lvl="0" rtl="0">
                        <a:lnSpc>
                          <a:spcPct val="150000"/>
                        </a:lnSpc>
                        <a:spcBef>
                          <a:spcPts val="0"/>
                        </a:spcBef>
                        <a:buNone/>
                      </a:pPr>
                      <a:r>
                        <a:rPr lang="fr-FR" sz="1200"/>
                        <a:t>2008</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lvl="0" rtl="0">
                        <a:lnSpc>
                          <a:spcPct val="150000"/>
                        </a:lnSpc>
                        <a:spcBef>
                          <a:spcPts val="0"/>
                        </a:spcBef>
                        <a:buNone/>
                      </a:pPr>
                      <a:r>
                        <a:rPr lang="fr-FR" sz="1200"/>
                        <a:t>2218</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lvl="0" rtl="0">
                        <a:lnSpc>
                          <a:spcPct val="150000"/>
                        </a:lnSpc>
                        <a:spcBef>
                          <a:spcPts val="0"/>
                        </a:spcBef>
                        <a:buNone/>
                      </a:pPr>
                      <a:r>
                        <a:rPr lang="fr-FR" sz="1200"/>
                        <a:t>1150</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r h="342150">
                <a:tc>
                  <a:txBody>
                    <a:bodyPr/>
                    <a:lstStyle/>
                    <a:p>
                      <a:pPr lvl="0" rtl="0">
                        <a:lnSpc>
                          <a:spcPct val="150000"/>
                        </a:lnSpc>
                        <a:spcBef>
                          <a:spcPts val="0"/>
                        </a:spcBef>
                        <a:buNone/>
                      </a:pPr>
                      <a:r>
                        <a:rPr lang="fr-FR" sz="1200"/>
                        <a:t>Vacant</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lvl="0" rtl="0">
                        <a:lnSpc>
                          <a:spcPct val="150000"/>
                        </a:lnSpc>
                        <a:spcBef>
                          <a:spcPts val="0"/>
                        </a:spcBef>
                        <a:buNone/>
                      </a:pPr>
                      <a:r>
                        <a:rPr lang="fr-FR" sz="1200"/>
                        <a:t>144</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lvl="0" rtl="0">
                        <a:lnSpc>
                          <a:spcPct val="150000"/>
                        </a:lnSpc>
                        <a:spcBef>
                          <a:spcPts val="0"/>
                        </a:spcBef>
                        <a:buNone/>
                      </a:pPr>
                      <a:r>
                        <a:rPr lang="fr-FR" sz="1200"/>
                        <a:t>500</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lvl="0" rtl="0">
                        <a:lnSpc>
                          <a:spcPct val="150000"/>
                        </a:lnSpc>
                        <a:spcBef>
                          <a:spcPts val="0"/>
                        </a:spcBef>
                        <a:buNone/>
                      </a:pPr>
                      <a:r>
                        <a:rPr lang="fr-FR" sz="1200"/>
                        <a:t>108</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r h="505425">
                <a:tc>
                  <a:txBody>
                    <a:bodyPr/>
                    <a:lstStyle/>
                    <a:p>
                      <a:pPr lvl="0" rtl="0">
                        <a:lnSpc>
                          <a:spcPct val="115000"/>
                        </a:lnSpc>
                        <a:spcBef>
                          <a:spcPts val="0"/>
                        </a:spcBef>
                        <a:buNone/>
                      </a:pPr>
                      <a:r>
                        <a:rPr lang="fr-FR"/>
                        <a:t>Total Vacancy %</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lvl="0" rtl="0">
                        <a:lnSpc>
                          <a:spcPct val="115000"/>
                        </a:lnSpc>
                        <a:spcBef>
                          <a:spcPts val="0"/>
                        </a:spcBef>
                        <a:buNone/>
                      </a:pPr>
                      <a:r>
                        <a:rPr lang="fr-FR"/>
                        <a:t>4.68%</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9900"/>
                    </a:solidFill>
                  </a:tcPr>
                </a:tc>
                <a:tc>
                  <a:txBody>
                    <a:bodyPr/>
                    <a:lstStyle/>
                    <a:p>
                      <a:pPr lvl="0" rtl="0">
                        <a:lnSpc>
                          <a:spcPct val="115000"/>
                        </a:lnSpc>
                        <a:spcBef>
                          <a:spcPts val="0"/>
                        </a:spcBef>
                        <a:buNone/>
                      </a:pPr>
                      <a:r>
                        <a:rPr lang="fr-FR"/>
                        <a:t>14.06%</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9900"/>
                    </a:solidFill>
                  </a:tcPr>
                </a:tc>
                <a:tc>
                  <a:txBody>
                    <a:bodyPr/>
                    <a:lstStyle/>
                    <a:p>
                      <a:pPr lvl="0" rtl="0">
                        <a:lnSpc>
                          <a:spcPct val="115000"/>
                        </a:lnSpc>
                        <a:spcBef>
                          <a:spcPts val="0"/>
                        </a:spcBef>
                        <a:buNone/>
                      </a:pPr>
                      <a:r>
                        <a:rPr lang="fr-FR"/>
                        <a:t>18.79%</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9900"/>
                    </a:solidFill>
                  </a:tcPr>
                </a:tc>
              </a:tr>
              <a:tr h="687916">
                <a:tc>
                  <a:txBody>
                    <a:bodyPr/>
                    <a:lstStyle/>
                    <a:p>
                      <a:pPr lvl="0" rtl="0">
                        <a:lnSpc>
                          <a:spcPct val="150000"/>
                        </a:lnSpc>
                        <a:spcBef>
                          <a:spcPts val="0"/>
                        </a:spcBef>
                        <a:buNone/>
                      </a:pPr>
                      <a:r>
                        <a:rPr lang="fr-FR" sz="1200"/>
                        <a:t>cost</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lvl="0" rtl="0">
                        <a:lnSpc>
                          <a:spcPct val="150000"/>
                        </a:lnSpc>
                        <a:spcBef>
                          <a:spcPts val="0"/>
                        </a:spcBef>
                        <a:buNone/>
                      </a:pPr>
                      <a:r>
                        <a:rPr lang="fr-FR" sz="1200"/>
                        <a:t>R8582979</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lvl="0" rtl="0">
                        <a:lnSpc>
                          <a:spcPct val="150000"/>
                        </a:lnSpc>
                        <a:spcBef>
                          <a:spcPts val="0"/>
                        </a:spcBef>
                        <a:buNone/>
                      </a:pPr>
                      <a:r>
                        <a:rPr lang="fr-FR" sz="1200"/>
                        <a:t>R8183161</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lvl="0" rtl="0">
                        <a:lnSpc>
                          <a:spcPct val="150000"/>
                        </a:lnSpc>
                        <a:spcBef>
                          <a:spcPts val="0"/>
                        </a:spcBef>
                        <a:buNone/>
                      </a:pPr>
                      <a:r>
                        <a:rPr lang="fr-FR" sz="1200" dirty="0"/>
                        <a:t>R7561093</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bl>
          </a:graphicData>
        </a:graphic>
      </p:graphicFrame>
      <p:sp>
        <p:nvSpPr>
          <p:cNvPr id="2" name="Footer Placeholder 1"/>
          <p:cNvSpPr>
            <a:spLocks noGrp="1"/>
          </p:cNvSpPr>
          <p:nvPr>
            <p:ph type="ftr" idx="11"/>
          </p:nvPr>
        </p:nvSpPr>
        <p:spPr/>
        <p:txBody>
          <a:bodyPr/>
          <a:lstStyle/>
          <a:p>
            <a:endParaRPr lang="en-US"/>
          </a:p>
        </p:txBody>
      </p:sp>
    </p:spTree>
    <p:extLst>
      <p:ext uri="{BB962C8B-B14F-4D97-AF65-F5344CB8AC3E}">
        <p14:creationId xmlns:p14="http://schemas.microsoft.com/office/powerpoint/2010/main" xmlns="" val="11299965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Shape 421"/>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endParaRPr/>
          </a:p>
        </p:txBody>
      </p:sp>
      <p:graphicFrame>
        <p:nvGraphicFramePr>
          <p:cNvPr id="423" name="Shape 423"/>
          <p:cNvGraphicFramePr/>
          <p:nvPr>
            <p:extLst>
              <p:ext uri="{D42A27DB-BD31-4B8C-83A1-F6EECF244321}">
                <p14:modId xmlns:p14="http://schemas.microsoft.com/office/powerpoint/2010/main" xmlns="" val="3046971786"/>
              </p:ext>
            </p:extLst>
          </p:nvPr>
        </p:nvGraphicFramePr>
        <p:xfrm>
          <a:off x="-29125" y="124186"/>
          <a:ext cx="9202250" cy="1706930"/>
        </p:xfrm>
        <a:graphic>
          <a:graphicData uri="http://schemas.openxmlformats.org/drawingml/2006/table">
            <a:tbl>
              <a:tblPr firstRow="1" bandRow="1">
                <a:noFill/>
                <a:tableStyleId>{EF0B002D-7D7B-4806-82F9-9C5B1EF83779}</a:tableStyleId>
              </a:tblPr>
              <a:tblGrid>
                <a:gridCol w="4639050"/>
                <a:gridCol w="4563200"/>
              </a:tblGrid>
              <a:tr h="350550">
                <a:tc gridSpan="2">
                  <a:txBody>
                    <a:bodyPr/>
                    <a:lstStyle/>
                    <a:p>
                      <a:pPr marL="0" marR="0" lvl="0" indent="0" algn="ctr" rtl="0">
                        <a:spcBef>
                          <a:spcPts val="0"/>
                        </a:spcBef>
                        <a:buNone/>
                      </a:pPr>
                      <a:r>
                        <a:rPr lang="fr-FR" sz="1700">
                          <a:solidFill>
                            <a:srgbClr val="000000"/>
                          </a:solidFill>
                        </a:rPr>
                        <a:t>DISTRIBUTIVE POWER(S)</a:t>
                      </a:r>
                    </a:p>
                  </a:txBody>
                  <a:tcPr marL="91450" marR="91450" marT="45725" marB="45725"/>
                </a:tc>
                <a:tc hMerge="1">
                  <a:txBody>
                    <a:bodyPr/>
                    <a:lstStyle/>
                    <a:p>
                      <a:endParaRPr lang="en-US"/>
                    </a:p>
                  </a:txBody>
                  <a:tcPr/>
                </a:tc>
              </a:tr>
              <a:tr h="330575">
                <a:tc>
                  <a:txBody>
                    <a:bodyPr/>
                    <a:lstStyle/>
                    <a:p>
                      <a:pPr marL="0" marR="0" lvl="0" indent="0" algn="ctr" rtl="0">
                        <a:spcBef>
                          <a:spcPts val="0"/>
                        </a:spcBef>
                        <a:buSzPct val="25000"/>
                        <a:buNone/>
                      </a:pPr>
                      <a:r>
                        <a:rPr lang="fr-FR" sz="1700" b="1">
                          <a:solidFill>
                            <a:srgbClr val="38761D"/>
                          </a:solidFill>
                        </a:rPr>
                        <a:t>SHOULD</a:t>
                      </a:r>
                    </a:p>
                  </a:txBody>
                  <a:tcPr marL="91450" marR="91450" marT="45725" marB="45725"/>
                </a:tc>
                <a:tc>
                  <a:txBody>
                    <a:bodyPr/>
                    <a:lstStyle/>
                    <a:p>
                      <a:pPr marL="0" marR="0" lvl="0" indent="0" algn="ctr" rtl="0">
                        <a:spcBef>
                          <a:spcPts val="0"/>
                        </a:spcBef>
                        <a:buSzPct val="25000"/>
                        <a:buNone/>
                      </a:pPr>
                      <a:r>
                        <a:rPr lang="fr-FR" sz="1700" b="1">
                          <a:solidFill>
                            <a:srgbClr val="DD7E6B"/>
                          </a:solidFill>
                        </a:rPr>
                        <a:t>WHAT IS</a:t>
                      </a:r>
                    </a:p>
                  </a:txBody>
                  <a:tcPr marL="91450" marR="91450" marT="45725" marB="45725"/>
                </a:tc>
              </a:tr>
              <a:tr h="769575">
                <a:tc>
                  <a:txBody>
                    <a:bodyPr/>
                    <a:lstStyle/>
                    <a:p>
                      <a:pPr marL="457200" marR="0" lvl="0" indent="-323850" algn="l" rtl="0">
                        <a:spcBef>
                          <a:spcPts val="0"/>
                        </a:spcBef>
                        <a:buSzPct val="100000"/>
                        <a:buChar char="-"/>
                      </a:pPr>
                      <a:r>
                        <a:rPr lang="en-ZA" sz="1500" b="0" noProof="0" smtClean="0">
                          <a:solidFill>
                            <a:srgbClr val="000000"/>
                          </a:solidFill>
                        </a:rPr>
                        <a:t>A number of documents proposing goals and outcomes: highly document intensive environment: SDFs, policies etc: e.g. support informality</a:t>
                      </a:r>
                      <a:endParaRPr lang="en-ZA" sz="1500" b="0" noProof="0">
                        <a:solidFill>
                          <a:srgbClr val="000000"/>
                        </a:solidFill>
                      </a:endParaRPr>
                    </a:p>
                  </a:txBody>
                  <a:tcPr marL="91450" marR="91450" marT="45725" marB="45725"/>
                </a:tc>
                <a:tc>
                  <a:txBody>
                    <a:bodyPr/>
                    <a:lstStyle/>
                    <a:p>
                      <a:pPr marL="457200" marR="0" lvl="0" indent="-323850" algn="l" rtl="0">
                        <a:spcBef>
                          <a:spcPts val="0"/>
                        </a:spcBef>
                        <a:buSzPct val="100000"/>
                        <a:buChar char="-"/>
                      </a:pPr>
                      <a:r>
                        <a:rPr lang="en-ZA" sz="1500" b="0" noProof="0" dirty="0" smtClean="0">
                          <a:solidFill>
                            <a:srgbClr val="000000"/>
                          </a:solidFill>
                        </a:rPr>
                        <a:t>In practice, council does not follow its own policies; contradicts them (Operation Cleansweep); also acts in Silos</a:t>
                      </a:r>
                      <a:endParaRPr lang="en-ZA" sz="1500" b="0" noProof="0" dirty="0">
                        <a:solidFill>
                          <a:srgbClr val="000000"/>
                        </a:solidFill>
                      </a:endParaRPr>
                    </a:p>
                  </a:txBody>
                  <a:tcPr marL="91450" marR="91450" marT="45725" marB="45725"/>
                </a:tc>
              </a:tr>
            </a:tbl>
          </a:graphicData>
        </a:graphic>
      </p:graphicFrame>
      <p:pic>
        <p:nvPicPr>
          <p:cNvPr id="424" name="Shape 424"/>
          <p:cNvPicPr preferRelativeResize="0"/>
          <p:nvPr/>
        </p:nvPicPr>
        <p:blipFill>
          <a:blip r:embed="rId3">
            <a:alphaModFix/>
          </a:blip>
          <a:stretch>
            <a:fillRect/>
          </a:stretch>
        </p:blipFill>
        <p:spPr>
          <a:xfrm>
            <a:off x="-29125" y="1927186"/>
            <a:ext cx="5734050" cy="3219450"/>
          </a:xfrm>
          <a:prstGeom prst="rect">
            <a:avLst/>
          </a:prstGeom>
          <a:noFill/>
          <a:ln w="9525" cap="flat" cmpd="sng">
            <a:solidFill>
              <a:srgbClr val="000000"/>
            </a:solidFill>
            <a:prstDash val="solid"/>
            <a:round/>
            <a:headEnd type="none" w="med" len="med"/>
            <a:tailEnd type="none" w="med" len="med"/>
          </a:ln>
        </p:spPr>
      </p:pic>
      <p:pic>
        <p:nvPicPr>
          <p:cNvPr id="425" name="Shape 425"/>
          <p:cNvPicPr preferRelativeResize="0"/>
          <p:nvPr/>
        </p:nvPicPr>
        <p:blipFill>
          <a:blip r:embed="rId4">
            <a:alphaModFix/>
          </a:blip>
          <a:stretch>
            <a:fillRect/>
          </a:stretch>
        </p:blipFill>
        <p:spPr>
          <a:xfrm>
            <a:off x="3145050" y="3489825"/>
            <a:ext cx="5998949" cy="3368175"/>
          </a:xfrm>
          <a:prstGeom prst="rect">
            <a:avLst/>
          </a:prstGeom>
          <a:noFill/>
          <a:ln w="9525" cap="flat" cmpd="sng">
            <a:solidFill>
              <a:srgbClr val="000000"/>
            </a:solidFill>
            <a:prstDash val="solid"/>
            <a:round/>
            <a:headEnd type="none" w="med" len="med"/>
            <a:tailEnd type="none" w="med" len="med"/>
          </a:ln>
        </p:spPr>
      </p:pic>
      <p:sp>
        <p:nvSpPr>
          <p:cNvPr id="2" name="Footer Placeholder 1"/>
          <p:cNvSpPr>
            <a:spLocks noGrp="1"/>
          </p:cNvSpPr>
          <p:nvPr>
            <p:ph type="ftr" idx="11"/>
          </p:nvPr>
        </p:nvSpPr>
        <p:spPr/>
        <p:txBody>
          <a:bodyPr/>
          <a:lstStyle/>
          <a:p>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08720"/>
          </a:xfrm>
        </p:spPr>
        <p:txBody>
          <a:bodyPr/>
          <a:lstStyle/>
          <a:p>
            <a:r>
              <a:rPr lang="en-ZA" sz="3600" dirty="0" smtClean="0"/>
              <a:t>Learning and innovating</a:t>
            </a:r>
            <a:endParaRPr lang="en-US" sz="3600" dirty="0"/>
          </a:p>
        </p:txBody>
      </p:sp>
      <p:sp>
        <p:nvSpPr>
          <p:cNvPr id="3" name="Text Placeholder 2"/>
          <p:cNvSpPr>
            <a:spLocks noGrp="1"/>
          </p:cNvSpPr>
          <p:nvPr>
            <p:ph type="body" idx="1"/>
          </p:nvPr>
        </p:nvSpPr>
        <p:spPr>
          <a:xfrm>
            <a:off x="354360" y="908720"/>
            <a:ext cx="8435280" cy="5328592"/>
          </a:xfrm>
        </p:spPr>
        <p:txBody>
          <a:bodyPr/>
          <a:lstStyle/>
          <a:p>
            <a:r>
              <a:rPr lang="en-ZA" sz="2000" dirty="0" smtClean="0">
                <a:solidFill>
                  <a:schemeClr val="tx1"/>
                </a:solidFill>
              </a:rPr>
              <a:t> Johannesburg has the elements of a formal system for learning – for example, a </a:t>
            </a:r>
            <a:r>
              <a:rPr lang="en-US" sz="2000" dirty="0" smtClean="0">
                <a:solidFill>
                  <a:schemeClr val="tx1"/>
                </a:solidFill>
              </a:rPr>
              <a:t>“central strategy unit” which commissions research and feed this into policy and plan making, sits directly in the Mayor’s office</a:t>
            </a:r>
          </a:p>
          <a:p>
            <a:r>
              <a:rPr lang="en-ZA" sz="2000" dirty="0" smtClean="0">
                <a:solidFill>
                  <a:schemeClr val="tx1"/>
                </a:solidFill>
              </a:rPr>
              <a:t>Johannesburg is also actively involved in international learning networks such as Metropolis, UCLG and C40</a:t>
            </a:r>
          </a:p>
          <a:p>
            <a:r>
              <a:rPr lang="en-ZA" sz="2000" dirty="0" smtClean="0">
                <a:solidFill>
                  <a:schemeClr val="tx1"/>
                </a:solidFill>
              </a:rPr>
              <a:t>Nationally there is the SACN, SALGA and Dept. of Local Government – all of which carry out research and capacity building</a:t>
            </a:r>
          </a:p>
          <a:p>
            <a:r>
              <a:rPr lang="en-ZA" sz="2000" dirty="0" smtClean="0">
                <a:solidFill>
                  <a:schemeClr val="tx1"/>
                </a:solidFill>
              </a:rPr>
              <a:t> </a:t>
            </a:r>
            <a:r>
              <a:rPr lang="en-ZA" sz="2000" dirty="0">
                <a:solidFill>
                  <a:schemeClr val="tx1"/>
                </a:solidFill>
              </a:rPr>
              <a:t>L</a:t>
            </a:r>
            <a:r>
              <a:rPr lang="en-ZA" sz="2000" dirty="0" smtClean="0">
                <a:solidFill>
                  <a:schemeClr val="tx1"/>
                </a:solidFill>
              </a:rPr>
              <a:t>earning however comes informally through often through hard lessons on the street – ongoing protests, electoral setbacks, litigation etc.</a:t>
            </a:r>
          </a:p>
          <a:p>
            <a:r>
              <a:rPr lang="en-ZA" sz="2000" dirty="0" smtClean="0">
                <a:solidFill>
                  <a:schemeClr val="tx1"/>
                </a:solidFill>
              </a:rPr>
              <a:t>A major recent study suggests that Johannesburg is a learning organisation but that learning is not necessarily systematic and adequately institutionalised</a:t>
            </a:r>
          </a:p>
          <a:p>
            <a:r>
              <a:rPr lang="en-ZA" sz="2000" dirty="0" smtClean="0">
                <a:solidFill>
                  <a:schemeClr val="tx1"/>
                </a:solidFill>
              </a:rPr>
              <a:t>Recent innovation (including the Corridors of Freedom) came through the leadership of a globally connected mayor, Parks Tau, but there is a need to institutionalised more bottom up forms of innovation.</a:t>
            </a:r>
            <a:endParaRPr lang="en-US" sz="2000" dirty="0" smtClean="0">
              <a:solidFill>
                <a:schemeClr val="tx1"/>
              </a:solidFill>
            </a:endParaRPr>
          </a:p>
          <a:p>
            <a:pPr marL="203200" indent="0">
              <a:buNone/>
            </a:pPr>
            <a:endParaRPr lang="en-ZA" dirty="0" smtClean="0"/>
          </a:p>
        </p:txBody>
      </p:sp>
      <p:sp>
        <p:nvSpPr>
          <p:cNvPr id="4" name="Footer Placeholder 3"/>
          <p:cNvSpPr>
            <a:spLocks noGrp="1"/>
          </p:cNvSpPr>
          <p:nvPr>
            <p:ph type="ftr" idx="11"/>
          </p:nvPr>
        </p:nvSpPr>
        <p:spPr/>
        <p:txBody>
          <a:bodyPr/>
          <a:lstStyle/>
          <a:p>
            <a:endParaRPr lang="en-US" dirty="0"/>
          </a:p>
        </p:txBody>
      </p:sp>
      <p:pic>
        <p:nvPicPr>
          <p:cNvPr id="5" name="Picture 2"/>
          <p:cNvPicPr>
            <a:picLocks noChangeAspect="1" noChangeArrowheads="1"/>
          </p:cNvPicPr>
          <p:nvPr/>
        </p:nvPicPr>
        <p:blipFill rotWithShape="1">
          <a:blip r:embed="rId2" cstate="screen">
            <a:extLst>
              <a:ext uri="{28A0092B-C50C-407E-A947-70E740481C1C}">
                <a14:useLocalDpi xmlns:a14="http://schemas.microsoft.com/office/drawing/2010/main" xmlns=""/>
              </a:ext>
            </a:extLst>
          </a:blip>
          <a:srcRect/>
          <a:stretch/>
        </p:blipFill>
        <p:spPr bwMode="auto">
          <a:xfrm>
            <a:off x="-12700" y="6021288"/>
            <a:ext cx="9169400" cy="901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264486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3600" dirty="0" smtClean="0"/>
              <a:t>Negotiating futures and mobilising support</a:t>
            </a:r>
            <a:endParaRPr lang="en-US" sz="3600" dirty="0"/>
          </a:p>
        </p:txBody>
      </p:sp>
      <p:sp>
        <p:nvSpPr>
          <p:cNvPr id="3" name="Text Placeholder 2"/>
          <p:cNvSpPr>
            <a:spLocks noGrp="1"/>
          </p:cNvSpPr>
          <p:nvPr>
            <p:ph type="body" idx="1"/>
          </p:nvPr>
        </p:nvSpPr>
        <p:spPr/>
        <p:txBody>
          <a:bodyPr/>
          <a:lstStyle/>
          <a:p>
            <a:r>
              <a:rPr lang="en-ZA" sz="2400" dirty="0" smtClean="0"/>
              <a:t> </a:t>
            </a:r>
            <a:r>
              <a:rPr lang="en-ZA" sz="2400" dirty="0" smtClean="0">
                <a:solidFill>
                  <a:srgbClr val="FFC000"/>
                </a:solidFill>
              </a:rPr>
              <a:t>The cities plan-making has been largely technocratic with institutionalised forms of participation</a:t>
            </a:r>
          </a:p>
          <a:p>
            <a:r>
              <a:rPr lang="en-ZA" sz="2400" dirty="0" smtClean="0">
                <a:solidFill>
                  <a:srgbClr val="FFC000"/>
                </a:solidFill>
              </a:rPr>
              <a:t>There have been moments of more collaborative process (e.g. the inner city partnership but these have been rarely sustained)</a:t>
            </a:r>
          </a:p>
          <a:p>
            <a:r>
              <a:rPr lang="en-ZA" sz="2400" dirty="0">
                <a:solidFill>
                  <a:srgbClr val="FFC000"/>
                </a:solidFill>
              </a:rPr>
              <a:t> </a:t>
            </a:r>
            <a:r>
              <a:rPr lang="en-ZA" sz="2400" dirty="0" smtClean="0">
                <a:solidFill>
                  <a:srgbClr val="FFC000"/>
                </a:solidFill>
              </a:rPr>
              <a:t>The weakness in building and sustaining broad-based coalitions may have been the undoing of the recent ANC-led government, especially with the loss of support from the black middle class and what seems to be the decision of poorer urban residents not to vote</a:t>
            </a:r>
          </a:p>
          <a:p>
            <a:endParaRPr lang="en-US" dirty="0"/>
          </a:p>
        </p:txBody>
      </p:sp>
      <p:sp>
        <p:nvSpPr>
          <p:cNvPr id="4" name="Footer Placeholder 3"/>
          <p:cNvSpPr>
            <a:spLocks noGrp="1"/>
          </p:cNvSpPr>
          <p:nvPr>
            <p:ph type="ftr" idx="11"/>
          </p:nvPr>
        </p:nvSpPr>
        <p:spPr/>
        <p:txBody>
          <a:bodyPr/>
          <a:lstStyle/>
          <a:p>
            <a:endParaRPr lang="en-US"/>
          </a:p>
        </p:txBody>
      </p:sp>
    </p:spTree>
    <p:extLst>
      <p:ext uri="{BB962C8B-B14F-4D97-AF65-F5344CB8AC3E}">
        <p14:creationId xmlns:p14="http://schemas.microsoft.com/office/powerpoint/2010/main" xmlns="" val="318389997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071"/>
            <a:ext cx="8229600" cy="1143000"/>
          </a:xfrm>
        </p:spPr>
        <p:txBody>
          <a:bodyPr/>
          <a:lstStyle/>
          <a:p>
            <a:r>
              <a:rPr lang="en-ZA" sz="3200" dirty="0" smtClean="0"/>
              <a:t>Illuminating capability through a case study</a:t>
            </a:r>
            <a:endParaRPr lang="en-US" sz="3200" dirty="0"/>
          </a:p>
        </p:txBody>
      </p:sp>
      <p:sp>
        <p:nvSpPr>
          <p:cNvPr id="3" name="Text Placeholder 2"/>
          <p:cNvSpPr>
            <a:spLocks noGrp="1"/>
          </p:cNvSpPr>
          <p:nvPr>
            <p:ph type="body" idx="1"/>
          </p:nvPr>
        </p:nvSpPr>
        <p:spPr>
          <a:xfrm>
            <a:off x="72008" y="1567333"/>
            <a:ext cx="8892480" cy="4525963"/>
          </a:xfrm>
        </p:spPr>
        <p:txBody>
          <a:bodyPr/>
          <a:lstStyle/>
          <a:p>
            <a:pPr algn="just">
              <a:spcBef>
                <a:spcPts val="0"/>
              </a:spcBef>
            </a:pPr>
            <a:r>
              <a:rPr lang="en-ZA" sz="2400" dirty="0" smtClean="0"/>
              <a:t> The city administration is complex and evolving and it is impossible to get a full grasp on its real capabilities taking a macro perspective</a:t>
            </a:r>
          </a:p>
          <a:p>
            <a:pPr algn="just">
              <a:spcBef>
                <a:spcPts val="0"/>
              </a:spcBef>
            </a:pPr>
            <a:r>
              <a:rPr lang="en-ZA" sz="2400" dirty="0"/>
              <a:t> </a:t>
            </a:r>
            <a:r>
              <a:rPr lang="en-ZA" sz="2400" dirty="0" smtClean="0"/>
              <a:t>A case-study help illustrate </a:t>
            </a:r>
            <a:r>
              <a:rPr lang="en-ZA" sz="2400" i="1" dirty="0" smtClean="0"/>
              <a:t>actually existing </a:t>
            </a:r>
            <a:r>
              <a:rPr lang="en-ZA" sz="2400" dirty="0" smtClean="0"/>
              <a:t>capabilities although the case does not always represent the city as a whole</a:t>
            </a:r>
          </a:p>
          <a:p>
            <a:pPr>
              <a:spcBef>
                <a:spcPts val="0"/>
              </a:spcBef>
            </a:pPr>
            <a:endParaRPr lang="en-ZA" sz="2400" dirty="0" smtClean="0"/>
          </a:p>
          <a:p>
            <a:pPr lvl="1">
              <a:spcBef>
                <a:spcPts val="0"/>
              </a:spcBef>
            </a:pPr>
            <a:r>
              <a:rPr lang="en-ZA" sz="2000" dirty="0" smtClean="0"/>
              <a:t> </a:t>
            </a:r>
            <a:r>
              <a:rPr lang="en-ZA" sz="2200" dirty="0" smtClean="0"/>
              <a:t>What is the capability of the city in relation to a project of this ambition, and what does a project like this say about the capability of the city as a whole</a:t>
            </a:r>
            <a:endParaRPr lang="en-ZA" sz="2200" dirty="0"/>
          </a:p>
          <a:p>
            <a:pPr lvl="1">
              <a:spcBef>
                <a:spcPts val="0"/>
              </a:spcBef>
            </a:pPr>
            <a:r>
              <a:rPr lang="en-ZA" sz="2200" dirty="0" smtClean="0"/>
              <a:t> In </a:t>
            </a:r>
            <a:r>
              <a:rPr lang="en-ZA" sz="2200" dirty="0"/>
              <a:t>light of existing challenges and considering the capabilities of local government, to what extent are the COF a catalyst for new approaches to governance and new relations between actors?</a:t>
            </a:r>
          </a:p>
          <a:p>
            <a:endParaRPr lang="en-US" sz="2400" dirty="0"/>
          </a:p>
        </p:txBody>
      </p:sp>
      <p:sp>
        <p:nvSpPr>
          <p:cNvPr id="4" name="Footer Placeholder 3"/>
          <p:cNvSpPr>
            <a:spLocks noGrp="1"/>
          </p:cNvSpPr>
          <p:nvPr>
            <p:ph type="ftr" idx="11"/>
          </p:nvPr>
        </p:nvSpPr>
        <p:spPr/>
        <p:txBody>
          <a:bodyPr/>
          <a:lstStyle/>
          <a:p>
            <a:endParaRPr lang="en-US" dirty="0"/>
          </a:p>
        </p:txBody>
      </p:sp>
      <p:pic>
        <p:nvPicPr>
          <p:cNvPr id="5" name="Picture 2"/>
          <p:cNvPicPr>
            <a:picLocks noChangeAspect="1" noChangeArrowheads="1"/>
          </p:cNvPicPr>
          <p:nvPr/>
        </p:nvPicPr>
        <p:blipFill rotWithShape="1">
          <a:blip r:embed="rId3" cstate="screen">
            <a:extLst>
              <a:ext uri="{28A0092B-C50C-407E-A947-70E740481C1C}">
                <a14:useLocalDpi xmlns:a14="http://schemas.microsoft.com/office/drawing/2010/main" xmlns=""/>
              </a:ext>
            </a:extLst>
          </a:blip>
          <a:srcRect/>
          <a:stretch/>
        </p:blipFill>
        <p:spPr bwMode="auto">
          <a:xfrm>
            <a:off x="-12700" y="6021288"/>
            <a:ext cx="9169400" cy="901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2466063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3600" dirty="0" smtClean="0"/>
              <a:t>Factors shaping adaptive capacities</a:t>
            </a:r>
            <a:endParaRPr lang="en-US" sz="3600" dirty="0"/>
          </a:p>
        </p:txBody>
      </p:sp>
      <p:sp>
        <p:nvSpPr>
          <p:cNvPr id="3" name="Text Placeholder 2"/>
          <p:cNvSpPr>
            <a:spLocks noGrp="1"/>
          </p:cNvSpPr>
          <p:nvPr>
            <p:ph type="body" idx="1"/>
          </p:nvPr>
        </p:nvSpPr>
        <p:spPr>
          <a:xfrm>
            <a:off x="611560" y="1423317"/>
            <a:ext cx="8229600" cy="4525963"/>
          </a:xfrm>
        </p:spPr>
        <p:txBody>
          <a:bodyPr/>
          <a:lstStyle/>
          <a:p>
            <a:pPr>
              <a:spcBef>
                <a:spcPts val="1200"/>
              </a:spcBef>
              <a:spcAft>
                <a:spcPts val="600"/>
              </a:spcAft>
              <a:buFont typeface="Arial" panose="020B0604020202020204" pitchFamily="34" charset="0"/>
              <a:buChar char="•"/>
            </a:pPr>
            <a:endParaRPr lang="en-ZA" sz="2000" dirty="0" smtClean="0"/>
          </a:p>
          <a:p>
            <a:pPr>
              <a:spcBef>
                <a:spcPts val="1200"/>
              </a:spcBef>
              <a:spcAft>
                <a:spcPts val="600"/>
              </a:spcAft>
              <a:buFont typeface="Arial" panose="020B0604020202020204" pitchFamily="34" charset="0"/>
              <a:buChar char="•"/>
            </a:pPr>
            <a:r>
              <a:rPr lang="en-ZA" sz="2000" dirty="0" smtClean="0"/>
              <a:t>The autonomy and power within </a:t>
            </a:r>
            <a:r>
              <a:rPr lang="en-ZA" sz="2000" dirty="0"/>
              <a:t>the overall system of governance nationally;</a:t>
            </a:r>
          </a:p>
          <a:p>
            <a:pPr>
              <a:spcBef>
                <a:spcPts val="1200"/>
              </a:spcBef>
              <a:spcAft>
                <a:spcPts val="600"/>
              </a:spcAft>
              <a:buFont typeface="Arial" panose="020B0604020202020204" pitchFamily="34" charset="0"/>
              <a:buChar char="•"/>
            </a:pPr>
            <a:r>
              <a:rPr lang="en-ZA" sz="2000" dirty="0" smtClean="0"/>
              <a:t>The </a:t>
            </a:r>
            <a:r>
              <a:rPr lang="en-ZA" sz="2000" dirty="0"/>
              <a:t>mutually supportive </a:t>
            </a:r>
            <a:r>
              <a:rPr lang="en-ZA" sz="2000" dirty="0" smtClean="0"/>
              <a:t>relationships forged </a:t>
            </a:r>
            <a:r>
              <a:rPr lang="en-ZA" sz="2000" dirty="0"/>
              <a:t>with other agents of government; </a:t>
            </a:r>
          </a:p>
          <a:p>
            <a:pPr>
              <a:spcBef>
                <a:spcPts val="1200"/>
              </a:spcBef>
              <a:spcAft>
                <a:spcPts val="600"/>
              </a:spcAft>
              <a:buFont typeface="Arial" panose="020B0604020202020204" pitchFamily="34" charset="0"/>
              <a:buChar char="•"/>
            </a:pPr>
            <a:r>
              <a:rPr lang="en-ZA" sz="2000" dirty="0" smtClean="0"/>
              <a:t>The </a:t>
            </a:r>
            <a:r>
              <a:rPr lang="en-ZA" sz="2000" dirty="0"/>
              <a:t>political </a:t>
            </a:r>
            <a:r>
              <a:rPr lang="en-ZA" sz="2000" dirty="0" smtClean="0"/>
              <a:t>willingness </a:t>
            </a:r>
            <a:r>
              <a:rPr lang="en-ZA" sz="2000" dirty="0"/>
              <a:t>to </a:t>
            </a:r>
            <a:r>
              <a:rPr lang="en-ZA" sz="2000" dirty="0" smtClean="0"/>
              <a:t>proactively shape the trajectory </a:t>
            </a:r>
            <a:r>
              <a:rPr lang="en-ZA" sz="2000" dirty="0"/>
              <a:t>of city development;</a:t>
            </a:r>
          </a:p>
          <a:p>
            <a:pPr>
              <a:spcBef>
                <a:spcPts val="1200"/>
              </a:spcBef>
              <a:spcAft>
                <a:spcPts val="600"/>
              </a:spcAft>
              <a:buFont typeface="Arial" panose="020B0604020202020204" pitchFamily="34" charset="0"/>
              <a:buChar char="•"/>
            </a:pPr>
            <a:r>
              <a:rPr lang="en-ZA" sz="2000" dirty="0" smtClean="0"/>
              <a:t>The ability to mobilise </a:t>
            </a:r>
            <a:r>
              <a:rPr lang="en-ZA" sz="2000" dirty="0"/>
              <a:t>material resources </a:t>
            </a:r>
            <a:r>
              <a:rPr lang="en-ZA" sz="2000" dirty="0" smtClean="0"/>
              <a:t>in support of intentions</a:t>
            </a:r>
            <a:r>
              <a:rPr lang="en-ZA" sz="2000" dirty="0"/>
              <a:t>;  </a:t>
            </a:r>
          </a:p>
          <a:p>
            <a:pPr>
              <a:spcBef>
                <a:spcPts val="1200"/>
              </a:spcBef>
              <a:spcAft>
                <a:spcPts val="600"/>
              </a:spcAft>
              <a:buFont typeface="Arial" panose="020B0604020202020204" pitchFamily="34" charset="0"/>
              <a:buChar char="•"/>
            </a:pPr>
            <a:r>
              <a:rPr lang="en-ZA" sz="2000" dirty="0" smtClean="0"/>
              <a:t>The ability to </a:t>
            </a:r>
            <a:r>
              <a:rPr lang="en-ZA" sz="2000" dirty="0"/>
              <a:t>learn and to innovate;</a:t>
            </a:r>
          </a:p>
          <a:p>
            <a:pPr>
              <a:spcBef>
                <a:spcPts val="1200"/>
              </a:spcBef>
              <a:spcAft>
                <a:spcPts val="600"/>
              </a:spcAft>
              <a:buFont typeface="Arial" panose="020B0604020202020204" pitchFamily="34" charset="0"/>
              <a:buChar char="•"/>
            </a:pPr>
            <a:r>
              <a:rPr lang="en-ZA" sz="2000" dirty="0" smtClean="0"/>
              <a:t>The ability </a:t>
            </a:r>
            <a:r>
              <a:rPr lang="en-ZA" sz="2000" dirty="0"/>
              <a:t>to negotiate collective visions and organise collective action.</a:t>
            </a:r>
          </a:p>
        </p:txBody>
      </p:sp>
      <p:sp>
        <p:nvSpPr>
          <p:cNvPr id="4" name="Footer Placeholder 3"/>
          <p:cNvSpPr>
            <a:spLocks noGrp="1"/>
          </p:cNvSpPr>
          <p:nvPr>
            <p:ph type="ftr" idx="11"/>
          </p:nvPr>
        </p:nvSpPr>
        <p:spPr/>
        <p:txBody>
          <a:bodyPr/>
          <a:lstStyle/>
          <a:p>
            <a:endParaRPr lang="en-US" dirty="0"/>
          </a:p>
        </p:txBody>
      </p:sp>
      <p:pic>
        <p:nvPicPr>
          <p:cNvPr id="5" name="Picture 2"/>
          <p:cNvPicPr>
            <a:picLocks noChangeAspect="1" noChangeArrowheads="1"/>
          </p:cNvPicPr>
          <p:nvPr/>
        </p:nvPicPr>
        <p:blipFill rotWithShape="1">
          <a:blip r:embed="rId2" cstate="screen">
            <a:extLst>
              <a:ext uri="{28A0092B-C50C-407E-A947-70E740481C1C}">
                <a14:useLocalDpi xmlns:a14="http://schemas.microsoft.com/office/drawing/2010/main" xmlns=""/>
              </a:ext>
            </a:extLst>
          </a:blip>
          <a:srcRect/>
          <a:stretch/>
        </p:blipFill>
        <p:spPr bwMode="auto">
          <a:xfrm>
            <a:off x="-12700" y="6021288"/>
            <a:ext cx="9169400" cy="901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26764776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Shape 328"/>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rtl="0">
              <a:spcBef>
                <a:spcPts val="0"/>
              </a:spcBef>
              <a:buClr>
                <a:schemeClr val="dk1"/>
              </a:buClr>
              <a:buSzPct val="25000"/>
              <a:buFont typeface="Calibri"/>
              <a:buNone/>
            </a:pPr>
            <a:r>
              <a:rPr lang="fr-FR" sz="3959" b="0" i="0" u="none" strike="noStrike" cap="none">
                <a:solidFill>
                  <a:schemeClr val="dk1"/>
                </a:solidFill>
                <a:latin typeface="Calibri"/>
                <a:ea typeface="Calibri"/>
                <a:cs typeface="Calibri"/>
                <a:sym typeface="Calibri"/>
              </a:rPr>
              <a:t>CoJ:</a:t>
            </a:r>
            <a:r>
              <a:rPr lang="fr-FR" sz="3959"/>
              <a:t> </a:t>
            </a:r>
            <a:r>
              <a:rPr lang="fr-FR" sz="3959" b="0" i="0" u="none" strike="noStrike" cap="none">
                <a:solidFill>
                  <a:schemeClr val="dk1"/>
                </a:solidFill>
                <a:latin typeface="Calibri"/>
                <a:ea typeface="Calibri"/>
                <a:cs typeface="Calibri"/>
                <a:sym typeface="Calibri"/>
              </a:rPr>
              <a:t>Remaking the </a:t>
            </a:r>
            <a:r>
              <a:rPr lang="fr-FR" sz="3959" b="0" i="1" u="none" strike="noStrike" cap="none">
                <a:solidFill>
                  <a:schemeClr val="dk1"/>
                </a:solidFill>
                <a:latin typeface="Calibri"/>
                <a:ea typeface="Calibri"/>
                <a:cs typeface="Calibri"/>
                <a:sym typeface="Calibri"/>
              </a:rPr>
              <a:t>existing</a:t>
            </a:r>
            <a:r>
              <a:rPr lang="fr-FR" sz="3959" b="0" i="0" u="none" strike="noStrike" cap="none">
                <a:solidFill>
                  <a:schemeClr val="dk1"/>
                </a:solidFill>
                <a:latin typeface="Calibri"/>
                <a:ea typeface="Calibri"/>
                <a:cs typeface="Calibri"/>
                <a:sym typeface="Calibri"/>
              </a:rPr>
              <a:t> city</a:t>
            </a:r>
          </a:p>
        </p:txBody>
      </p:sp>
      <p:sp>
        <p:nvSpPr>
          <p:cNvPr id="329" name="Shape 329"/>
          <p:cNvSpPr txBox="1">
            <a:spLocks noGrp="1"/>
          </p:cNvSpPr>
          <p:nvPr>
            <p:ph type="body" idx="1"/>
          </p:nvPr>
        </p:nvSpPr>
        <p:spPr>
          <a:xfrm>
            <a:off x="611560" y="1196752"/>
            <a:ext cx="8229600" cy="5141100"/>
          </a:xfrm>
          <a:prstGeom prst="rect">
            <a:avLst/>
          </a:prstGeom>
          <a:noFill/>
          <a:ln>
            <a:noFill/>
          </a:ln>
        </p:spPr>
        <p:txBody>
          <a:bodyPr lIns="91425" tIns="45700" rIns="91425" bIns="45700" anchor="t" anchorCtr="0">
            <a:noAutofit/>
          </a:bodyPr>
          <a:lstStyle/>
          <a:p>
            <a:pPr lvl="0" indent="-342900">
              <a:lnSpc>
                <a:spcPct val="80000"/>
              </a:lnSpc>
              <a:spcBef>
                <a:spcPts val="0"/>
              </a:spcBef>
              <a:buSzPct val="25000"/>
              <a:buFont typeface="Arial" panose="020B0604020202020204" pitchFamily="34" charset="0"/>
              <a:buChar char="•"/>
            </a:pPr>
            <a:endParaRPr lang="en-ZA" sz="2000" dirty="0" smtClean="0"/>
          </a:p>
          <a:p>
            <a:pPr marL="0" lvl="0" indent="0">
              <a:spcBef>
                <a:spcPts val="600"/>
              </a:spcBef>
              <a:spcAft>
                <a:spcPts val="600"/>
              </a:spcAft>
              <a:buSzPct val="25000"/>
              <a:buNone/>
            </a:pPr>
            <a:r>
              <a:rPr lang="en-ZA" sz="2100" dirty="0" smtClean="0"/>
              <a:t>- In </a:t>
            </a:r>
            <a:r>
              <a:rPr lang="en-ZA" sz="2100" dirty="0"/>
              <a:t>2013, Mayor Tau announces the corridors of freedom as one of the city’s flagship programmes and as the key instrument for spatial </a:t>
            </a:r>
            <a:r>
              <a:rPr lang="en-ZA" sz="2100" dirty="0" smtClean="0"/>
              <a:t>transformation</a:t>
            </a:r>
          </a:p>
          <a:p>
            <a:pPr marL="0" lvl="0" indent="0">
              <a:spcBef>
                <a:spcPts val="600"/>
              </a:spcBef>
              <a:spcAft>
                <a:spcPts val="600"/>
              </a:spcAft>
              <a:buSzPct val="25000"/>
              <a:buNone/>
            </a:pPr>
            <a:r>
              <a:rPr lang="en-ZA" sz="2100" dirty="0" smtClean="0"/>
              <a:t>- This follows a long history of attempts to transform the city beginning with the late apartheid critique (late 80s) of the racially divided sprawling city</a:t>
            </a:r>
            <a:endParaRPr lang="en-ZA" sz="2100" dirty="0"/>
          </a:p>
          <a:p>
            <a:pPr marL="0" lvl="0" indent="0">
              <a:spcBef>
                <a:spcPts val="600"/>
              </a:spcBef>
              <a:spcAft>
                <a:spcPts val="600"/>
              </a:spcAft>
              <a:buSzPct val="25000"/>
              <a:buNone/>
            </a:pPr>
            <a:r>
              <a:rPr lang="en-ZA" sz="2100" dirty="0" smtClean="0"/>
              <a:t>- From around 2006, transit-oriented development had been a key element of the city’s densification strategy linked to the implementation of a BRT system </a:t>
            </a:r>
            <a:endParaRPr lang="en-ZA" sz="2100" dirty="0"/>
          </a:p>
          <a:p>
            <a:pPr marL="0" lvl="0" indent="0">
              <a:spcBef>
                <a:spcPts val="600"/>
              </a:spcBef>
              <a:spcAft>
                <a:spcPts val="600"/>
              </a:spcAft>
              <a:buSzPct val="25000"/>
              <a:buNone/>
            </a:pPr>
            <a:r>
              <a:rPr lang="en-ZA" sz="2100" dirty="0" smtClean="0"/>
              <a:t>- What distinguishes the corridors of freedom is the high level political support and profile given to a strategy which had previously been largely technical and bureaucratic</a:t>
            </a:r>
            <a:endParaRPr lang="en-ZA" sz="2100" dirty="0"/>
          </a:p>
          <a:p>
            <a:pPr marL="0" marR="0" lvl="0" indent="0" algn="l" rtl="0">
              <a:lnSpc>
                <a:spcPct val="80000"/>
              </a:lnSpc>
              <a:spcBef>
                <a:spcPts val="0"/>
              </a:spcBef>
              <a:spcAft>
                <a:spcPts val="0"/>
              </a:spcAft>
              <a:buClr>
                <a:schemeClr val="dk1"/>
              </a:buClr>
              <a:buSzPct val="25000"/>
              <a:buFont typeface="Arial"/>
              <a:buNone/>
            </a:pPr>
            <a:endParaRPr lang="fr-FR" sz="2100" b="0" i="0" u="none" strike="noStrike" cap="none" dirty="0" smtClean="0">
              <a:solidFill>
                <a:schemeClr val="dk1"/>
              </a:solidFill>
              <a:latin typeface="Calibri"/>
              <a:ea typeface="Calibri"/>
              <a:cs typeface="Calibri"/>
              <a:sym typeface="Calibri"/>
            </a:endParaRPr>
          </a:p>
          <a:p>
            <a:pPr marL="0" marR="0" lvl="0" indent="0" algn="l" rtl="0">
              <a:lnSpc>
                <a:spcPct val="80000"/>
              </a:lnSpc>
              <a:spcBef>
                <a:spcPts val="418"/>
              </a:spcBef>
              <a:spcAft>
                <a:spcPts val="0"/>
              </a:spcAft>
              <a:buNone/>
            </a:pPr>
            <a:endParaRPr sz="600" dirty="0"/>
          </a:p>
        </p:txBody>
      </p:sp>
      <p:sp>
        <p:nvSpPr>
          <p:cNvPr id="2" name="Footer Placeholder 1"/>
          <p:cNvSpPr>
            <a:spLocks noGrp="1"/>
          </p:cNvSpPr>
          <p:nvPr>
            <p:ph type="ftr" idx="11"/>
          </p:nvPr>
        </p:nvSpPr>
        <p:spPr/>
        <p:txBody>
          <a:bodyPr/>
          <a:lstStyle/>
          <a:p>
            <a:endParaRPr lang="en-US" dirty="0"/>
          </a:p>
        </p:txBody>
      </p:sp>
      <p:pic>
        <p:nvPicPr>
          <p:cNvPr id="5" name="Picture 2"/>
          <p:cNvPicPr>
            <a:picLocks noChangeAspect="1" noChangeArrowheads="1"/>
          </p:cNvPicPr>
          <p:nvPr/>
        </p:nvPicPr>
        <p:blipFill rotWithShape="1">
          <a:blip r:embed="rId3" cstate="screen">
            <a:extLst>
              <a:ext uri="{28A0092B-C50C-407E-A947-70E740481C1C}">
                <a14:useLocalDpi xmlns:a14="http://schemas.microsoft.com/office/drawing/2010/main" xmlns=""/>
              </a:ext>
            </a:extLst>
          </a:blip>
          <a:srcRect/>
          <a:stretch/>
        </p:blipFill>
        <p:spPr bwMode="auto">
          <a:xfrm>
            <a:off x="-12700" y="6021288"/>
            <a:ext cx="9169400" cy="901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2749332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Shape 334"/>
          <p:cNvSpPr txBox="1">
            <a:spLocks noGrp="1"/>
          </p:cNvSpPr>
          <p:nvPr>
            <p:ph type="title"/>
          </p:nvPr>
        </p:nvSpPr>
        <p:spPr>
          <a:xfrm>
            <a:off x="457200" y="-30162"/>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ZA" sz="4400" b="0" i="0" u="none" strike="noStrike" cap="none" dirty="0" smtClean="0">
                <a:solidFill>
                  <a:schemeClr val="dk1"/>
                </a:solidFill>
                <a:sym typeface="Calibri"/>
              </a:rPr>
              <a:t>Outlining the Corri</a:t>
            </a:r>
            <a:r>
              <a:rPr lang="en-ZA" dirty="0" smtClean="0"/>
              <a:t>dors of </a:t>
            </a:r>
            <a:r>
              <a:rPr lang="en-ZA" sz="4400" b="0" i="0" u="none" strike="noStrike" cap="none" dirty="0" smtClean="0">
                <a:solidFill>
                  <a:schemeClr val="dk1"/>
                </a:solidFill>
                <a:sym typeface="Calibri"/>
              </a:rPr>
              <a:t>Freedom </a:t>
            </a:r>
            <a:endParaRPr lang="en-ZA" sz="4400" b="0" i="0" u="none" strike="noStrike" cap="none" dirty="0">
              <a:solidFill>
                <a:schemeClr val="dk1"/>
              </a:solidFill>
              <a:sym typeface="Calibri"/>
            </a:endParaRPr>
          </a:p>
        </p:txBody>
      </p:sp>
      <p:sp>
        <p:nvSpPr>
          <p:cNvPr id="335" name="Shape 335"/>
          <p:cNvSpPr txBox="1">
            <a:spLocks noGrp="1"/>
          </p:cNvSpPr>
          <p:nvPr>
            <p:ph type="body" idx="1"/>
          </p:nvPr>
        </p:nvSpPr>
        <p:spPr>
          <a:xfrm>
            <a:off x="457200" y="908720"/>
            <a:ext cx="8229600" cy="4526100"/>
          </a:xfrm>
          <a:prstGeom prst="rect">
            <a:avLst/>
          </a:prstGeom>
          <a:noFill/>
          <a:ln>
            <a:noFill/>
          </a:ln>
        </p:spPr>
        <p:txBody>
          <a:bodyPr lIns="91425" tIns="45700" rIns="91425" bIns="45700" anchor="t" anchorCtr="0">
            <a:noAutofit/>
          </a:bodyPr>
          <a:lstStyle/>
          <a:p>
            <a:pPr lvl="0" rtl="0">
              <a:spcBef>
                <a:spcPts val="600"/>
              </a:spcBef>
              <a:spcAft>
                <a:spcPts val="600"/>
              </a:spcAft>
              <a:buClr>
                <a:schemeClr val="dk1"/>
              </a:buClr>
              <a:buSzPct val="100000"/>
              <a:buFont typeface="Calibri"/>
              <a:buChar char="•"/>
            </a:pPr>
            <a:r>
              <a:rPr lang="en-ZA" sz="2100" dirty="0" smtClean="0"/>
              <a:t> The Corridors of Freedom are envisaged as a way to restitch the apartheid city and as a remedy to modernist car oriented urban form</a:t>
            </a:r>
          </a:p>
          <a:p>
            <a:pPr lvl="0" rtl="0">
              <a:spcBef>
                <a:spcPts val="600"/>
              </a:spcBef>
              <a:spcAft>
                <a:spcPts val="600"/>
              </a:spcAft>
              <a:buClr>
                <a:schemeClr val="dk1"/>
              </a:buClr>
              <a:buSzPct val="100000"/>
              <a:buFont typeface="Calibri"/>
              <a:buChar char="•"/>
            </a:pPr>
            <a:r>
              <a:rPr lang="en-ZA" sz="2100" dirty="0" smtClean="0"/>
              <a:t> It involves incremental mixed-use brownfield development, inclusionary housing and densification along accessible transit (mainly BRT) routes</a:t>
            </a:r>
          </a:p>
          <a:p>
            <a:pPr lvl="0" rtl="0">
              <a:spcBef>
                <a:spcPts val="600"/>
              </a:spcBef>
              <a:spcAft>
                <a:spcPts val="600"/>
              </a:spcAft>
              <a:buClr>
                <a:schemeClr val="dk1"/>
              </a:buClr>
              <a:buSzPct val="100000"/>
              <a:buFont typeface="Calibri"/>
              <a:buChar char="•"/>
            </a:pPr>
            <a:r>
              <a:rPr lang="en-ZA" sz="2100" dirty="0" smtClean="0"/>
              <a:t> As a mayoral project it has high profile within the city and as a priority within capital budgets</a:t>
            </a:r>
          </a:p>
          <a:p>
            <a:pPr lvl="0" rtl="0">
              <a:spcBef>
                <a:spcPts val="600"/>
              </a:spcBef>
              <a:spcAft>
                <a:spcPts val="600"/>
              </a:spcAft>
              <a:buClr>
                <a:schemeClr val="dk1"/>
              </a:buClr>
              <a:buSzPct val="100000"/>
              <a:buFont typeface="Calibri"/>
              <a:buChar char="•"/>
            </a:pPr>
            <a:r>
              <a:rPr lang="en-ZA" sz="2100" dirty="0" smtClean="0"/>
              <a:t> It is city initiated and planned but relies on private sector response</a:t>
            </a:r>
          </a:p>
          <a:p>
            <a:pPr lvl="0" rtl="0">
              <a:spcBef>
                <a:spcPts val="600"/>
              </a:spcBef>
              <a:spcAft>
                <a:spcPts val="600"/>
              </a:spcAft>
              <a:buClr>
                <a:schemeClr val="dk1"/>
              </a:buClr>
              <a:buSzPct val="100000"/>
              <a:buFont typeface="Calibri"/>
              <a:buChar char="•"/>
            </a:pPr>
            <a:r>
              <a:rPr lang="en-ZA" sz="2100" dirty="0" smtClean="0"/>
              <a:t> Bulk infrastructure is funded through the city’s budget with the financing raised through issuing green bonds and medium term loans secured through anticipated increasing property values</a:t>
            </a:r>
          </a:p>
          <a:p>
            <a:pPr lvl="0" rtl="0">
              <a:spcBef>
                <a:spcPts val="600"/>
              </a:spcBef>
              <a:spcAft>
                <a:spcPts val="600"/>
              </a:spcAft>
              <a:buClr>
                <a:schemeClr val="dk1"/>
              </a:buClr>
              <a:buSzPct val="100000"/>
              <a:buFont typeface="Calibri"/>
              <a:buChar char="•"/>
            </a:pPr>
            <a:r>
              <a:rPr lang="en-ZA" sz="2100" dirty="0" smtClean="0"/>
              <a:t> To date, first-phase planning and infrastructure upgrades, incentives and negotiation with developers and some land banking</a:t>
            </a:r>
            <a:endParaRPr lang="en-ZA" sz="2100" dirty="0"/>
          </a:p>
        </p:txBody>
      </p:sp>
      <p:sp>
        <p:nvSpPr>
          <p:cNvPr id="2" name="Footer Placeholder 1"/>
          <p:cNvSpPr>
            <a:spLocks noGrp="1"/>
          </p:cNvSpPr>
          <p:nvPr>
            <p:ph type="ftr" idx="11"/>
          </p:nvPr>
        </p:nvSpPr>
        <p:spPr/>
        <p:txBody>
          <a:bodyPr/>
          <a:lstStyle/>
          <a:p>
            <a:endParaRPr lang="en-US" dirty="0"/>
          </a:p>
        </p:txBody>
      </p:sp>
      <p:pic>
        <p:nvPicPr>
          <p:cNvPr id="5" name="Picture 2"/>
          <p:cNvPicPr>
            <a:picLocks noChangeAspect="1" noChangeArrowheads="1"/>
          </p:cNvPicPr>
          <p:nvPr/>
        </p:nvPicPr>
        <p:blipFill rotWithShape="1">
          <a:blip r:embed="rId3" cstate="screen">
            <a:extLst>
              <a:ext uri="{28A0092B-C50C-407E-A947-70E740481C1C}">
                <a14:useLocalDpi xmlns:a14="http://schemas.microsoft.com/office/drawing/2010/main" xmlns=""/>
              </a:ext>
            </a:extLst>
          </a:blip>
          <a:srcRect/>
          <a:stretch/>
        </p:blipFill>
        <p:spPr bwMode="auto">
          <a:xfrm>
            <a:off x="-12700" y="6021288"/>
            <a:ext cx="9169400" cy="901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Shape 340"/>
          <p:cNvSpPr txBox="1"/>
          <p:nvPr/>
        </p:nvSpPr>
        <p:spPr>
          <a:xfrm>
            <a:off x="7247975" y="6477000"/>
            <a:ext cx="1972200" cy="381000"/>
          </a:xfrm>
          <a:prstGeom prst="rect">
            <a:avLst/>
          </a:prstGeom>
          <a:noFill/>
          <a:ln>
            <a:noFill/>
          </a:ln>
        </p:spPr>
        <p:txBody>
          <a:bodyPr lIns="91425" tIns="91425" rIns="91425" bIns="91425" anchor="t" anchorCtr="0">
            <a:noAutofit/>
          </a:bodyPr>
          <a:lstStyle/>
          <a:p>
            <a:pPr lvl="0">
              <a:spcBef>
                <a:spcPts val="0"/>
              </a:spcBef>
              <a:buNone/>
            </a:pPr>
            <a:r>
              <a:rPr lang="fr-FR"/>
              <a:t>(© Mark Lewis, 2016)</a:t>
            </a:r>
          </a:p>
        </p:txBody>
      </p:sp>
      <p:pic>
        <p:nvPicPr>
          <p:cNvPr id="341" name="Shape 341" descr="IMG_4450img_4450 copy.jpg"/>
          <p:cNvPicPr preferRelativeResize="0"/>
          <p:nvPr/>
        </p:nvPicPr>
        <p:blipFill>
          <a:blip r:embed="rId3" cstate="email">
            <a:alphaModFix/>
            <a:extLst>
              <a:ext uri="{28A0092B-C50C-407E-A947-70E740481C1C}">
                <a14:useLocalDpi xmlns:a14="http://schemas.microsoft.com/office/drawing/2010/main" xmlns=""/>
              </a:ext>
            </a:extLst>
          </a:blip>
          <a:stretch>
            <a:fillRect/>
          </a:stretch>
        </p:blipFill>
        <p:spPr>
          <a:xfrm>
            <a:off x="152400" y="152400"/>
            <a:ext cx="8839195" cy="5892796"/>
          </a:xfrm>
          <a:prstGeom prst="rect">
            <a:avLst/>
          </a:prstGeom>
          <a:noFill/>
          <a:ln>
            <a:noFill/>
          </a:ln>
        </p:spPr>
      </p:pic>
      <p:sp>
        <p:nvSpPr>
          <p:cNvPr id="2" name="Footer Placeholder 1"/>
          <p:cNvSpPr>
            <a:spLocks noGrp="1"/>
          </p:cNvSpPr>
          <p:nvPr>
            <p:ph type="ftr" idx="11"/>
          </p:nvPr>
        </p:nvSpPr>
        <p:spPr/>
        <p:txBody>
          <a:bodyPr/>
          <a:lstStyle/>
          <a:p>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Shape 346"/>
          <p:cNvSpPr txBox="1"/>
          <p:nvPr/>
        </p:nvSpPr>
        <p:spPr>
          <a:xfrm>
            <a:off x="7247975" y="6477000"/>
            <a:ext cx="1972200" cy="381000"/>
          </a:xfrm>
          <a:prstGeom prst="rect">
            <a:avLst/>
          </a:prstGeom>
          <a:noFill/>
          <a:ln>
            <a:noFill/>
          </a:ln>
        </p:spPr>
        <p:txBody>
          <a:bodyPr lIns="91425" tIns="91425" rIns="91425" bIns="91425" anchor="t" anchorCtr="0">
            <a:noAutofit/>
          </a:bodyPr>
          <a:lstStyle/>
          <a:p>
            <a:pPr lvl="0" rtl="0">
              <a:spcBef>
                <a:spcPts val="0"/>
              </a:spcBef>
              <a:buNone/>
            </a:pPr>
            <a:r>
              <a:rPr lang="fr-FR"/>
              <a:t>(© Mark Lewis, 2016)</a:t>
            </a:r>
          </a:p>
        </p:txBody>
      </p:sp>
      <p:pic>
        <p:nvPicPr>
          <p:cNvPr id="347" name="Shape 347" descr="IMG_4318img_4318 copy.jpg"/>
          <p:cNvPicPr preferRelativeResize="0"/>
          <p:nvPr/>
        </p:nvPicPr>
        <p:blipFill>
          <a:blip r:embed="rId3" cstate="email">
            <a:alphaModFix/>
            <a:extLst>
              <a:ext uri="{28A0092B-C50C-407E-A947-70E740481C1C}">
                <a14:useLocalDpi xmlns:a14="http://schemas.microsoft.com/office/drawing/2010/main" xmlns=""/>
              </a:ext>
            </a:extLst>
          </a:blip>
          <a:stretch>
            <a:fillRect/>
          </a:stretch>
        </p:blipFill>
        <p:spPr>
          <a:xfrm>
            <a:off x="152400" y="152400"/>
            <a:ext cx="8839195" cy="5892796"/>
          </a:xfrm>
          <a:prstGeom prst="rect">
            <a:avLst/>
          </a:prstGeom>
          <a:noFill/>
          <a:ln>
            <a:noFill/>
          </a:ln>
        </p:spPr>
      </p:pic>
      <p:sp>
        <p:nvSpPr>
          <p:cNvPr id="2" name="Footer Placeholder 1"/>
          <p:cNvSpPr>
            <a:spLocks noGrp="1"/>
          </p:cNvSpPr>
          <p:nvPr>
            <p:ph type="ftr" idx="11"/>
          </p:nvPr>
        </p:nvSpPr>
        <p:spPr/>
        <p:txBody>
          <a:bodyPr/>
          <a:lstStyle/>
          <a:p>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352" name="Shape 352" descr="IMG_5677img_5677 copy.jpg"/>
          <p:cNvPicPr preferRelativeResize="0"/>
          <p:nvPr/>
        </p:nvPicPr>
        <p:blipFill>
          <a:blip r:embed="rId3" cstate="email">
            <a:alphaModFix/>
            <a:extLst>
              <a:ext uri="{28A0092B-C50C-407E-A947-70E740481C1C}">
                <a14:useLocalDpi xmlns:a14="http://schemas.microsoft.com/office/drawing/2010/main" xmlns=""/>
              </a:ext>
            </a:extLst>
          </a:blip>
          <a:stretch>
            <a:fillRect/>
          </a:stretch>
        </p:blipFill>
        <p:spPr>
          <a:xfrm>
            <a:off x="152400" y="152400"/>
            <a:ext cx="8839195" cy="5892796"/>
          </a:xfrm>
          <a:prstGeom prst="rect">
            <a:avLst/>
          </a:prstGeom>
          <a:noFill/>
          <a:ln>
            <a:noFill/>
          </a:ln>
        </p:spPr>
      </p:pic>
      <p:sp>
        <p:nvSpPr>
          <p:cNvPr id="353" name="Shape 353"/>
          <p:cNvSpPr txBox="1"/>
          <p:nvPr/>
        </p:nvSpPr>
        <p:spPr>
          <a:xfrm>
            <a:off x="7247975" y="6477000"/>
            <a:ext cx="1972200" cy="381000"/>
          </a:xfrm>
          <a:prstGeom prst="rect">
            <a:avLst/>
          </a:prstGeom>
          <a:noFill/>
          <a:ln>
            <a:noFill/>
          </a:ln>
        </p:spPr>
        <p:txBody>
          <a:bodyPr lIns="91425" tIns="91425" rIns="91425" bIns="91425" anchor="t" anchorCtr="0">
            <a:noAutofit/>
          </a:bodyPr>
          <a:lstStyle/>
          <a:p>
            <a:pPr lvl="0" rtl="0">
              <a:spcBef>
                <a:spcPts val="0"/>
              </a:spcBef>
              <a:buNone/>
            </a:pPr>
            <a:r>
              <a:rPr lang="fr-FR"/>
              <a:t>(© Mark Lewis, 2016)</a:t>
            </a:r>
          </a:p>
        </p:txBody>
      </p:sp>
      <p:sp>
        <p:nvSpPr>
          <p:cNvPr id="2" name="Footer Placeholder 1"/>
          <p:cNvSpPr>
            <a:spLocks noGrp="1"/>
          </p:cNvSpPr>
          <p:nvPr>
            <p:ph type="ftr" idx="11"/>
          </p:nvPr>
        </p:nvSpPr>
        <p:spPr/>
        <p:txBody>
          <a:bodyPr/>
          <a:lstStyle/>
          <a:p>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pic>
        <p:nvPicPr>
          <p:cNvPr id="358" name="Shape 358" descr="IMG_5847img_5847 copy.jpg"/>
          <p:cNvPicPr preferRelativeResize="0"/>
          <p:nvPr/>
        </p:nvPicPr>
        <p:blipFill>
          <a:blip r:embed="rId3" cstate="email">
            <a:alphaModFix/>
            <a:extLst>
              <a:ext uri="{28A0092B-C50C-407E-A947-70E740481C1C}">
                <a14:useLocalDpi xmlns:a14="http://schemas.microsoft.com/office/drawing/2010/main" xmlns=""/>
              </a:ext>
            </a:extLst>
          </a:blip>
          <a:stretch>
            <a:fillRect/>
          </a:stretch>
        </p:blipFill>
        <p:spPr>
          <a:xfrm>
            <a:off x="152400" y="152400"/>
            <a:ext cx="8839195" cy="5892796"/>
          </a:xfrm>
          <a:prstGeom prst="rect">
            <a:avLst/>
          </a:prstGeom>
          <a:noFill/>
          <a:ln>
            <a:noFill/>
          </a:ln>
        </p:spPr>
      </p:pic>
      <p:sp>
        <p:nvSpPr>
          <p:cNvPr id="359" name="Shape 359"/>
          <p:cNvSpPr txBox="1"/>
          <p:nvPr/>
        </p:nvSpPr>
        <p:spPr>
          <a:xfrm>
            <a:off x="7247975" y="6477000"/>
            <a:ext cx="1972200" cy="381000"/>
          </a:xfrm>
          <a:prstGeom prst="rect">
            <a:avLst/>
          </a:prstGeom>
          <a:noFill/>
          <a:ln>
            <a:noFill/>
          </a:ln>
        </p:spPr>
        <p:txBody>
          <a:bodyPr lIns="91425" tIns="91425" rIns="91425" bIns="91425" anchor="t" anchorCtr="0">
            <a:noAutofit/>
          </a:bodyPr>
          <a:lstStyle/>
          <a:p>
            <a:pPr lvl="0" rtl="0">
              <a:spcBef>
                <a:spcPts val="0"/>
              </a:spcBef>
              <a:buNone/>
            </a:pPr>
            <a:r>
              <a:rPr lang="fr-FR"/>
              <a:t>(© Mark Lewis, 2016)</a:t>
            </a:r>
          </a:p>
        </p:txBody>
      </p:sp>
      <p:sp>
        <p:nvSpPr>
          <p:cNvPr id="2" name="Footer Placeholder 1"/>
          <p:cNvSpPr>
            <a:spLocks noGrp="1"/>
          </p:cNvSpPr>
          <p:nvPr>
            <p:ph type="ftr" idx="11"/>
          </p:nvPr>
        </p:nvSpPr>
        <p:spPr/>
        <p:txBody>
          <a:bodyPr/>
          <a:lstStyle/>
          <a:p>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Shape 364"/>
          <p:cNvSpPr txBox="1"/>
          <p:nvPr/>
        </p:nvSpPr>
        <p:spPr>
          <a:xfrm>
            <a:off x="7247975" y="6477000"/>
            <a:ext cx="1972200" cy="381000"/>
          </a:xfrm>
          <a:prstGeom prst="rect">
            <a:avLst/>
          </a:prstGeom>
          <a:noFill/>
          <a:ln>
            <a:noFill/>
          </a:ln>
        </p:spPr>
        <p:txBody>
          <a:bodyPr lIns="91425" tIns="91425" rIns="91425" bIns="91425" anchor="t" anchorCtr="0">
            <a:noAutofit/>
          </a:bodyPr>
          <a:lstStyle/>
          <a:p>
            <a:pPr lvl="0" rtl="0">
              <a:spcBef>
                <a:spcPts val="0"/>
              </a:spcBef>
              <a:buNone/>
            </a:pPr>
            <a:r>
              <a:rPr lang="fr-FR"/>
              <a:t>(© Mark Lewis, 2016)</a:t>
            </a:r>
          </a:p>
        </p:txBody>
      </p:sp>
      <p:pic>
        <p:nvPicPr>
          <p:cNvPr id="365" name="Shape 365" descr="IMG_5066img_5066 copy.jpg"/>
          <p:cNvPicPr preferRelativeResize="0"/>
          <p:nvPr/>
        </p:nvPicPr>
        <p:blipFill>
          <a:blip r:embed="rId3" cstate="email">
            <a:alphaModFix/>
            <a:extLst>
              <a:ext uri="{28A0092B-C50C-407E-A947-70E740481C1C}">
                <a14:useLocalDpi xmlns:a14="http://schemas.microsoft.com/office/drawing/2010/main" xmlns=""/>
              </a:ext>
            </a:extLst>
          </a:blip>
          <a:stretch>
            <a:fillRect/>
          </a:stretch>
        </p:blipFill>
        <p:spPr>
          <a:xfrm>
            <a:off x="152400" y="152400"/>
            <a:ext cx="8839195" cy="5892796"/>
          </a:xfrm>
          <a:prstGeom prst="rect">
            <a:avLst/>
          </a:prstGeom>
          <a:noFill/>
          <a:ln>
            <a:noFill/>
          </a:ln>
        </p:spPr>
      </p:pic>
      <p:sp>
        <p:nvSpPr>
          <p:cNvPr id="2" name="Footer Placeholder 1"/>
          <p:cNvSpPr>
            <a:spLocks noGrp="1"/>
          </p:cNvSpPr>
          <p:nvPr>
            <p:ph type="ftr" idx="11"/>
          </p:nvPr>
        </p:nvSpPr>
        <p:spPr/>
        <p:txBody>
          <a:bodyPr/>
          <a:lstStyle/>
          <a:p>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Shape 370"/>
          <p:cNvSpPr txBox="1"/>
          <p:nvPr/>
        </p:nvSpPr>
        <p:spPr>
          <a:xfrm>
            <a:off x="7171775" y="6477000"/>
            <a:ext cx="1972200" cy="381000"/>
          </a:xfrm>
          <a:prstGeom prst="rect">
            <a:avLst/>
          </a:prstGeom>
          <a:noFill/>
          <a:ln>
            <a:noFill/>
          </a:ln>
        </p:spPr>
        <p:txBody>
          <a:bodyPr lIns="91425" tIns="91425" rIns="91425" bIns="91425" anchor="t" anchorCtr="0">
            <a:noAutofit/>
          </a:bodyPr>
          <a:lstStyle/>
          <a:p>
            <a:pPr lvl="0" rtl="0">
              <a:spcBef>
                <a:spcPts val="0"/>
              </a:spcBef>
              <a:buNone/>
            </a:pPr>
            <a:r>
              <a:rPr lang="fr-FR"/>
              <a:t> (© Mark Lewis, 2016)</a:t>
            </a:r>
          </a:p>
        </p:txBody>
      </p:sp>
      <p:pic>
        <p:nvPicPr>
          <p:cNvPr id="371" name="Shape 371" descr="IMG_4836img_4836 copy.jpg"/>
          <p:cNvPicPr preferRelativeResize="0"/>
          <p:nvPr/>
        </p:nvPicPr>
        <p:blipFill>
          <a:blip r:embed="rId3" cstate="email">
            <a:alphaModFix/>
            <a:extLst>
              <a:ext uri="{28A0092B-C50C-407E-A947-70E740481C1C}">
                <a14:useLocalDpi xmlns:a14="http://schemas.microsoft.com/office/drawing/2010/main" xmlns=""/>
              </a:ext>
            </a:extLst>
          </a:blip>
          <a:stretch>
            <a:fillRect/>
          </a:stretch>
        </p:blipFill>
        <p:spPr>
          <a:xfrm>
            <a:off x="152400" y="152400"/>
            <a:ext cx="8839195" cy="5892796"/>
          </a:xfrm>
          <a:prstGeom prst="rect">
            <a:avLst/>
          </a:prstGeom>
          <a:noFill/>
          <a:ln>
            <a:noFill/>
          </a:ln>
        </p:spPr>
      </p:pic>
      <p:sp>
        <p:nvSpPr>
          <p:cNvPr id="2" name="Footer Placeholder 1"/>
          <p:cNvSpPr>
            <a:spLocks noGrp="1"/>
          </p:cNvSpPr>
          <p:nvPr>
            <p:ph type="ftr" idx="11"/>
          </p:nvPr>
        </p:nvSpPr>
        <p:spPr/>
        <p:txBody>
          <a:bodyPr/>
          <a:lstStyle/>
          <a:p>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pic>
        <p:nvPicPr>
          <p:cNvPr id="376" name="Shape 376" descr="_MG_4592 copy.jpg"/>
          <p:cNvPicPr preferRelativeResize="0"/>
          <p:nvPr/>
        </p:nvPicPr>
        <p:blipFill>
          <a:blip r:embed="rId3" cstate="email">
            <a:alphaModFix/>
            <a:extLst>
              <a:ext uri="{28A0092B-C50C-407E-A947-70E740481C1C}">
                <a14:useLocalDpi xmlns:a14="http://schemas.microsoft.com/office/drawing/2010/main" xmlns=""/>
              </a:ext>
            </a:extLst>
          </a:blip>
          <a:stretch>
            <a:fillRect/>
          </a:stretch>
        </p:blipFill>
        <p:spPr>
          <a:xfrm>
            <a:off x="152400" y="152400"/>
            <a:ext cx="8839206" cy="5892228"/>
          </a:xfrm>
          <a:prstGeom prst="rect">
            <a:avLst/>
          </a:prstGeom>
          <a:noFill/>
          <a:ln>
            <a:noFill/>
          </a:ln>
        </p:spPr>
      </p:pic>
      <p:sp>
        <p:nvSpPr>
          <p:cNvPr id="377" name="Shape 377"/>
          <p:cNvSpPr txBox="1"/>
          <p:nvPr/>
        </p:nvSpPr>
        <p:spPr>
          <a:xfrm>
            <a:off x="7171775" y="6477000"/>
            <a:ext cx="1972200" cy="381000"/>
          </a:xfrm>
          <a:prstGeom prst="rect">
            <a:avLst/>
          </a:prstGeom>
          <a:noFill/>
          <a:ln>
            <a:noFill/>
          </a:ln>
        </p:spPr>
        <p:txBody>
          <a:bodyPr lIns="91425" tIns="91425" rIns="91425" bIns="91425" anchor="t" anchorCtr="0">
            <a:noAutofit/>
          </a:bodyPr>
          <a:lstStyle/>
          <a:p>
            <a:pPr lvl="0" rtl="0">
              <a:spcBef>
                <a:spcPts val="0"/>
              </a:spcBef>
              <a:buNone/>
            </a:pPr>
            <a:r>
              <a:rPr lang="fr-FR"/>
              <a:t> (© Mark Lewis, 2016)</a:t>
            </a:r>
          </a:p>
        </p:txBody>
      </p:sp>
      <p:sp>
        <p:nvSpPr>
          <p:cNvPr id="2" name="Footer Placeholder 1"/>
          <p:cNvSpPr>
            <a:spLocks noGrp="1"/>
          </p:cNvSpPr>
          <p:nvPr>
            <p:ph type="ftr" idx="11"/>
          </p:nvPr>
        </p:nvSpPr>
        <p:spPr/>
        <p:txBody>
          <a:bodyPr/>
          <a:lstStyle/>
          <a:p>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Shape 382"/>
          <p:cNvSpPr txBox="1"/>
          <p:nvPr/>
        </p:nvSpPr>
        <p:spPr>
          <a:xfrm>
            <a:off x="7171775" y="6477000"/>
            <a:ext cx="1972200" cy="381000"/>
          </a:xfrm>
          <a:prstGeom prst="rect">
            <a:avLst/>
          </a:prstGeom>
          <a:noFill/>
          <a:ln>
            <a:noFill/>
          </a:ln>
        </p:spPr>
        <p:txBody>
          <a:bodyPr lIns="91425" tIns="91425" rIns="91425" bIns="91425" anchor="t" anchorCtr="0">
            <a:noAutofit/>
          </a:bodyPr>
          <a:lstStyle/>
          <a:p>
            <a:pPr lvl="0" rtl="0">
              <a:spcBef>
                <a:spcPts val="0"/>
              </a:spcBef>
              <a:buNone/>
            </a:pPr>
            <a:r>
              <a:rPr lang="fr-FR"/>
              <a:t> (© Mark Lewis, 2016)</a:t>
            </a:r>
          </a:p>
        </p:txBody>
      </p:sp>
      <p:pic>
        <p:nvPicPr>
          <p:cNvPr id="383" name="Shape 383" descr="_MG_4546 copy.jpg"/>
          <p:cNvPicPr preferRelativeResize="0"/>
          <p:nvPr/>
        </p:nvPicPr>
        <p:blipFill>
          <a:blip r:embed="rId3" cstate="email">
            <a:alphaModFix/>
            <a:extLst>
              <a:ext uri="{28A0092B-C50C-407E-A947-70E740481C1C}">
                <a14:useLocalDpi xmlns:a14="http://schemas.microsoft.com/office/drawing/2010/main" xmlns=""/>
              </a:ext>
            </a:extLst>
          </a:blip>
          <a:stretch>
            <a:fillRect/>
          </a:stretch>
        </p:blipFill>
        <p:spPr>
          <a:xfrm>
            <a:off x="152400" y="152400"/>
            <a:ext cx="8839206" cy="5892228"/>
          </a:xfrm>
          <a:prstGeom prst="rect">
            <a:avLst/>
          </a:prstGeom>
          <a:noFill/>
          <a:ln>
            <a:noFill/>
          </a:ln>
        </p:spPr>
      </p:pic>
      <p:sp>
        <p:nvSpPr>
          <p:cNvPr id="2" name="Footer Placeholder 1"/>
          <p:cNvSpPr>
            <a:spLocks noGrp="1"/>
          </p:cNvSpPr>
          <p:nvPr>
            <p:ph type="ftr" idx="11"/>
          </p:nvPr>
        </p:nvSpPr>
        <p:spPr/>
        <p:txBody>
          <a:bodyPr/>
          <a:lstStyle/>
          <a:p>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16632"/>
            <a:ext cx="3008313" cy="532885"/>
          </a:xfrm>
        </p:spPr>
        <p:txBody>
          <a:bodyPr/>
          <a:lstStyle/>
          <a:p>
            <a:r>
              <a:rPr lang="en-ZA" dirty="0" smtClean="0"/>
              <a:t>National context </a:t>
            </a:r>
            <a:endParaRPr lang="en-US" dirty="0"/>
          </a:p>
        </p:txBody>
      </p:sp>
      <p:sp>
        <p:nvSpPr>
          <p:cNvPr id="4" name="Text Placeholder 3"/>
          <p:cNvSpPr>
            <a:spLocks noGrp="1"/>
          </p:cNvSpPr>
          <p:nvPr>
            <p:ph type="body" idx="2"/>
          </p:nvPr>
        </p:nvSpPr>
        <p:spPr>
          <a:xfrm>
            <a:off x="179512" y="620688"/>
            <a:ext cx="3286001" cy="5505476"/>
          </a:xfrm>
        </p:spPr>
        <p:txBody>
          <a:bodyPr/>
          <a:lstStyle/>
          <a:p>
            <a:pPr marL="285750" indent="-285750">
              <a:buFont typeface="Arial" panose="020B0604020202020204" pitchFamily="34" charset="0"/>
              <a:buChar char="•"/>
            </a:pPr>
            <a:r>
              <a:rPr lang="en-ZA" sz="1800" dirty="0" smtClean="0"/>
              <a:t>Fairly rapid rates of urbanisation after the ending of apartheid following an era of “influx control”</a:t>
            </a:r>
          </a:p>
          <a:p>
            <a:pPr marL="285750" indent="-285750">
              <a:buFont typeface="Arial" panose="020B0604020202020204" pitchFamily="34" charset="0"/>
              <a:buChar char="•"/>
            </a:pPr>
            <a:r>
              <a:rPr lang="en-ZA" sz="1800" dirty="0" smtClean="0"/>
              <a:t>Current urbanisation around 64% but rates of change are now slowing</a:t>
            </a:r>
          </a:p>
          <a:p>
            <a:pPr marL="285750" indent="-285750">
              <a:buFont typeface="Arial" panose="020B0604020202020204" pitchFamily="34" charset="0"/>
              <a:buChar char="•"/>
            </a:pPr>
            <a:r>
              <a:rPr lang="en-ZA" sz="1800" dirty="0" smtClean="0"/>
              <a:t>Cities fragmented under apartheid with  generally low densities and long distances between home and work</a:t>
            </a:r>
          </a:p>
          <a:p>
            <a:pPr marL="285750" indent="-285750">
              <a:buFont typeface="Arial" panose="020B0604020202020204" pitchFamily="34" charset="0"/>
              <a:buChar char="•"/>
            </a:pPr>
            <a:r>
              <a:rPr lang="en-ZA" sz="1800" dirty="0" smtClean="0"/>
              <a:t>Slowing economic growth (2016 forecast 0.5%)</a:t>
            </a:r>
          </a:p>
          <a:p>
            <a:pPr marL="285750" indent="-285750">
              <a:buFont typeface="Arial" panose="020B0604020202020204" pitchFamily="34" charset="0"/>
              <a:buChar char="•"/>
            </a:pPr>
            <a:r>
              <a:rPr lang="en-ZA" sz="1800" dirty="0" smtClean="0"/>
              <a:t>Strong concentration of urbanisation in the Gauteng heartland</a:t>
            </a:r>
          </a:p>
          <a:p>
            <a:pPr marL="285750" indent="-285750">
              <a:buFont typeface="Arial" panose="020B0604020202020204" pitchFamily="34" charset="0"/>
              <a:buChar char="•"/>
            </a:pPr>
            <a:r>
              <a:rPr lang="en-ZA" sz="1800" dirty="0" smtClean="0"/>
              <a:t>Intention to transform cities but a struggle to implement with policy contradictions</a:t>
            </a:r>
          </a:p>
          <a:p>
            <a:endParaRPr lang="en-ZA" dirty="0"/>
          </a:p>
          <a:p>
            <a:endParaRPr lang="en-US" dirty="0"/>
          </a:p>
        </p:txBody>
      </p:sp>
      <p:pic>
        <p:nvPicPr>
          <p:cNvPr id="5" name="Picture 2"/>
          <p:cNvPicPr>
            <a:picLocks noChangeAspect="1" noChangeArrowheads="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3563888" y="980729"/>
            <a:ext cx="4805765" cy="42363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Footer Placeholder 2"/>
          <p:cNvSpPr>
            <a:spLocks noGrp="1"/>
          </p:cNvSpPr>
          <p:nvPr>
            <p:ph type="ftr" idx="11"/>
          </p:nvPr>
        </p:nvSpPr>
        <p:spPr/>
        <p:txBody>
          <a:bodyPr/>
          <a:lstStyle/>
          <a:p>
            <a:endParaRPr lang="en-US" dirty="0"/>
          </a:p>
        </p:txBody>
      </p:sp>
      <p:pic>
        <p:nvPicPr>
          <p:cNvPr id="6" name="Picture 2"/>
          <p:cNvPicPr>
            <a:picLocks noChangeAspect="1" noChangeArrowheads="1"/>
          </p:cNvPicPr>
          <p:nvPr/>
        </p:nvPicPr>
        <p:blipFill rotWithShape="1">
          <a:blip r:embed="rId3" cstate="screen">
            <a:extLst>
              <a:ext uri="{28A0092B-C50C-407E-A947-70E740481C1C}">
                <a14:useLocalDpi xmlns:a14="http://schemas.microsoft.com/office/drawing/2010/main" xmlns=""/>
              </a:ext>
            </a:extLst>
          </a:blip>
          <a:srcRect/>
          <a:stretch/>
        </p:blipFill>
        <p:spPr bwMode="auto">
          <a:xfrm>
            <a:off x="-12700" y="6165304"/>
            <a:ext cx="9169400" cy="7577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70960426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pic>
        <p:nvPicPr>
          <p:cNvPr id="389" name="Shape 389"/>
          <p:cNvPicPr preferRelativeResize="0"/>
          <p:nvPr/>
        </p:nvPicPr>
        <p:blipFill>
          <a:blip r:embed="rId3" cstate="email">
            <a:alphaModFix/>
            <a:extLst>
              <a:ext uri="{28A0092B-C50C-407E-A947-70E740481C1C}">
                <a14:useLocalDpi xmlns:a14="http://schemas.microsoft.com/office/drawing/2010/main" xmlns=""/>
              </a:ext>
            </a:extLst>
          </a:blip>
          <a:stretch>
            <a:fillRect/>
          </a:stretch>
        </p:blipFill>
        <p:spPr>
          <a:xfrm>
            <a:off x="182474" y="274650"/>
            <a:ext cx="4044850" cy="5943600"/>
          </a:xfrm>
          <a:prstGeom prst="rect">
            <a:avLst/>
          </a:prstGeom>
          <a:noFill/>
          <a:ln>
            <a:noFill/>
          </a:ln>
        </p:spPr>
      </p:pic>
      <p:pic>
        <p:nvPicPr>
          <p:cNvPr id="390" name="Shape 390"/>
          <p:cNvPicPr preferRelativeResize="0"/>
          <p:nvPr/>
        </p:nvPicPr>
        <p:blipFill>
          <a:blip r:embed="rId4" cstate="email">
            <a:alphaModFix/>
            <a:extLst>
              <a:ext uri="{28A0092B-C50C-407E-A947-70E740481C1C}">
                <a14:useLocalDpi xmlns:a14="http://schemas.microsoft.com/office/drawing/2010/main" xmlns=""/>
              </a:ext>
            </a:extLst>
          </a:blip>
          <a:stretch>
            <a:fillRect/>
          </a:stretch>
        </p:blipFill>
        <p:spPr>
          <a:xfrm>
            <a:off x="4506750" y="1018726"/>
            <a:ext cx="4484175" cy="4455425"/>
          </a:xfrm>
          <a:prstGeom prst="rect">
            <a:avLst/>
          </a:prstGeom>
          <a:noFill/>
          <a:ln>
            <a:noFill/>
          </a:ln>
        </p:spPr>
      </p:pic>
      <p:sp>
        <p:nvSpPr>
          <p:cNvPr id="2" name="Footer Placeholder 1"/>
          <p:cNvSpPr>
            <a:spLocks noGrp="1"/>
          </p:cNvSpPr>
          <p:nvPr>
            <p:ph type="ftr" idx="11"/>
          </p:nvPr>
        </p:nvSpPr>
        <p:spPr/>
        <p:txBody>
          <a:bodyPr/>
          <a:lstStyle/>
          <a:p>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Shape 400"/>
        <p:cNvGrpSpPr/>
        <p:nvPr/>
      </p:nvGrpSpPr>
      <p:grpSpPr>
        <a:xfrm>
          <a:off x="0" y="0"/>
          <a:ext cx="0" cy="0"/>
          <a:chOff x="0" y="0"/>
          <a:chExt cx="0" cy="0"/>
        </a:xfrm>
      </p:grpSpPr>
      <p:sp>
        <p:nvSpPr>
          <p:cNvPr id="401" name="Shape 401"/>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r>
              <a:rPr lang="fr-FR"/>
              <a:t>Collective and Distributive Powers</a:t>
            </a:r>
          </a:p>
        </p:txBody>
      </p:sp>
      <p:sp>
        <p:nvSpPr>
          <p:cNvPr id="402" name="Shape 402"/>
          <p:cNvSpPr txBox="1">
            <a:spLocks noGrp="1"/>
          </p:cNvSpPr>
          <p:nvPr>
            <p:ph type="body" idx="1"/>
          </p:nvPr>
        </p:nvSpPr>
        <p:spPr>
          <a:xfrm>
            <a:off x="457200" y="1535112"/>
            <a:ext cx="4040100" cy="639899"/>
          </a:xfrm>
          <a:prstGeom prst="rect">
            <a:avLst/>
          </a:prstGeom>
        </p:spPr>
        <p:txBody>
          <a:bodyPr lIns="91425" tIns="91425" rIns="91425" bIns="91425" anchor="b" anchorCtr="0">
            <a:noAutofit/>
          </a:bodyPr>
          <a:lstStyle/>
          <a:p>
            <a:pPr lvl="0">
              <a:spcBef>
                <a:spcPts val="0"/>
              </a:spcBef>
              <a:buNone/>
            </a:pPr>
            <a:r>
              <a:rPr lang="fr-FR"/>
              <a:t>Collective Power</a:t>
            </a:r>
          </a:p>
        </p:txBody>
      </p:sp>
      <p:sp>
        <p:nvSpPr>
          <p:cNvPr id="403" name="Shape 403"/>
          <p:cNvSpPr txBox="1">
            <a:spLocks noGrp="1"/>
          </p:cNvSpPr>
          <p:nvPr>
            <p:ph type="body" idx="2"/>
          </p:nvPr>
        </p:nvSpPr>
        <p:spPr>
          <a:xfrm>
            <a:off x="457200" y="2174875"/>
            <a:ext cx="4040100" cy="3951300"/>
          </a:xfrm>
          <a:prstGeom prst="rect">
            <a:avLst/>
          </a:prstGeom>
        </p:spPr>
        <p:txBody>
          <a:bodyPr lIns="91425" tIns="91425" rIns="91425" bIns="91425" anchor="t" anchorCtr="0">
            <a:noAutofit/>
          </a:bodyPr>
          <a:lstStyle/>
          <a:p>
            <a:pPr marL="457200" lvl="0" indent="-228600" rtl="0">
              <a:spcBef>
                <a:spcPts val="0"/>
              </a:spcBef>
            </a:pPr>
            <a:r>
              <a:rPr lang="fr-FR"/>
              <a:t>Allocation of powers and functions to different spheres of government</a:t>
            </a:r>
          </a:p>
          <a:p>
            <a:pPr marL="457200" lvl="0" indent="-228600" rtl="0">
              <a:spcBef>
                <a:spcPts val="0"/>
              </a:spcBef>
            </a:pPr>
            <a:r>
              <a:rPr lang="fr-FR"/>
              <a:t>Discrepancies between policy and practice </a:t>
            </a:r>
          </a:p>
          <a:p>
            <a:pPr marL="457200" lvl="0" indent="-228600" rtl="0">
              <a:spcBef>
                <a:spcPts val="0"/>
              </a:spcBef>
            </a:pPr>
            <a:r>
              <a:rPr lang="fr-FR"/>
              <a:t>Human resource capacity to implement </a:t>
            </a:r>
          </a:p>
          <a:p>
            <a:pPr marL="457200" lvl="0" indent="-228600">
              <a:spcBef>
                <a:spcPts val="0"/>
              </a:spcBef>
            </a:pPr>
            <a:r>
              <a:rPr lang="fr-FR"/>
              <a:t>Fiscal Capacity</a:t>
            </a:r>
          </a:p>
        </p:txBody>
      </p:sp>
      <p:sp>
        <p:nvSpPr>
          <p:cNvPr id="404" name="Shape 404"/>
          <p:cNvSpPr txBox="1">
            <a:spLocks noGrp="1"/>
          </p:cNvSpPr>
          <p:nvPr>
            <p:ph type="body" idx="3"/>
          </p:nvPr>
        </p:nvSpPr>
        <p:spPr>
          <a:xfrm>
            <a:off x="4645025" y="1535112"/>
            <a:ext cx="4041900" cy="639899"/>
          </a:xfrm>
          <a:prstGeom prst="rect">
            <a:avLst/>
          </a:prstGeom>
        </p:spPr>
        <p:txBody>
          <a:bodyPr lIns="91425" tIns="91425" rIns="91425" bIns="91425" anchor="b" anchorCtr="0">
            <a:noAutofit/>
          </a:bodyPr>
          <a:lstStyle/>
          <a:p>
            <a:pPr lvl="0">
              <a:spcBef>
                <a:spcPts val="0"/>
              </a:spcBef>
              <a:buNone/>
            </a:pPr>
            <a:r>
              <a:rPr lang="fr-FR"/>
              <a:t>Distributive Power</a:t>
            </a:r>
          </a:p>
        </p:txBody>
      </p:sp>
      <p:sp>
        <p:nvSpPr>
          <p:cNvPr id="405" name="Shape 405"/>
          <p:cNvSpPr txBox="1">
            <a:spLocks noGrp="1"/>
          </p:cNvSpPr>
          <p:nvPr>
            <p:ph type="body" idx="4"/>
          </p:nvPr>
        </p:nvSpPr>
        <p:spPr>
          <a:xfrm>
            <a:off x="4645025" y="2174875"/>
            <a:ext cx="4041900" cy="3951300"/>
          </a:xfrm>
          <a:prstGeom prst="rect">
            <a:avLst/>
          </a:prstGeom>
        </p:spPr>
        <p:txBody>
          <a:bodyPr lIns="91425" tIns="91425" rIns="91425" bIns="91425" anchor="t" anchorCtr="0">
            <a:noAutofit/>
          </a:bodyPr>
          <a:lstStyle/>
          <a:p>
            <a:pPr lvl="0">
              <a:spcBef>
                <a:spcPts val="0"/>
              </a:spcBef>
              <a:buNone/>
            </a:pPr>
            <a:endParaRPr/>
          </a:p>
        </p:txBody>
      </p:sp>
      <p:sp>
        <p:nvSpPr>
          <p:cNvPr id="2" name="Footer Placeholder 1"/>
          <p:cNvSpPr>
            <a:spLocks noGrp="1"/>
          </p:cNvSpPr>
          <p:nvPr>
            <p:ph type="ftr" idx="11"/>
          </p:nvPr>
        </p:nvSpPr>
        <p:spPr/>
        <p:txBody>
          <a:bodyPr/>
          <a:lstStyle/>
          <a:p>
            <a:endParaRPr lang="en-US"/>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Shape 415"/>
        <p:cNvGrpSpPr/>
        <p:nvPr/>
      </p:nvGrpSpPr>
      <p:grpSpPr>
        <a:xfrm>
          <a:off x="0" y="0"/>
          <a:ext cx="0" cy="0"/>
          <a:chOff x="0" y="0"/>
          <a:chExt cx="0" cy="0"/>
        </a:xfrm>
      </p:grpSpPr>
      <p:pic>
        <p:nvPicPr>
          <p:cNvPr id="416" name="Shape 416"/>
          <p:cNvPicPr preferRelativeResize="0"/>
          <p:nvPr/>
        </p:nvPicPr>
        <p:blipFill>
          <a:blip r:embed="rId3" cstate="email">
            <a:alphaModFix/>
            <a:extLst>
              <a:ext uri="{28A0092B-C50C-407E-A947-70E740481C1C}">
                <a14:useLocalDpi xmlns:a14="http://schemas.microsoft.com/office/drawing/2010/main" xmlns=""/>
              </a:ext>
            </a:extLst>
          </a:blip>
          <a:stretch>
            <a:fillRect/>
          </a:stretch>
        </p:blipFill>
        <p:spPr>
          <a:xfrm>
            <a:off x="1813474" y="0"/>
            <a:ext cx="5305853" cy="6857999"/>
          </a:xfrm>
          <a:prstGeom prst="rect">
            <a:avLst/>
          </a:prstGeom>
          <a:noFill/>
          <a:ln>
            <a:noFill/>
          </a:ln>
        </p:spPr>
      </p:pic>
      <p:sp>
        <p:nvSpPr>
          <p:cNvPr id="2" name="Footer Placeholder 1"/>
          <p:cNvSpPr>
            <a:spLocks noGrp="1"/>
          </p:cNvSpPr>
          <p:nvPr>
            <p:ph type="ftr" idx="11"/>
          </p:nvPr>
        </p:nvSpPr>
        <p:spPr/>
        <p:txBody>
          <a:bodyPr/>
          <a:lstStyle/>
          <a:p>
            <a:endParaRPr lang="en-US"/>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graphicFrame>
        <p:nvGraphicFramePr>
          <p:cNvPr id="442" name="Shape 442"/>
          <p:cNvGraphicFramePr/>
          <p:nvPr>
            <p:extLst>
              <p:ext uri="{D42A27DB-BD31-4B8C-83A1-F6EECF244321}">
                <p14:modId xmlns:p14="http://schemas.microsoft.com/office/powerpoint/2010/main" xmlns="" val="366619154"/>
              </p:ext>
            </p:extLst>
          </p:nvPr>
        </p:nvGraphicFramePr>
        <p:xfrm>
          <a:off x="-29125" y="0"/>
          <a:ext cx="9202250" cy="6813376"/>
        </p:xfrm>
        <a:graphic>
          <a:graphicData uri="http://schemas.openxmlformats.org/drawingml/2006/table">
            <a:tbl>
              <a:tblPr firstRow="1" bandRow="1">
                <a:noFill/>
                <a:tableStyleId>{EF0B002D-7D7B-4806-82F9-9C5B1EF83779}</a:tableStyleId>
              </a:tblPr>
              <a:tblGrid>
                <a:gridCol w="4639050"/>
                <a:gridCol w="4563200"/>
              </a:tblGrid>
              <a:tr h="357058">
                <a:tc gridSpan="2">
                  <a:txBody>
                    <a:bodyPr/>
                    <a:lstStyle/>
                    <a:p>
                      <a:pPr marL="0" marR="0" lvl="0" indent="0" algn="ctr" rtl="0">
                        <a:spcBef>
                          <a:spcPts val="0"/>
                        </a:spcBef>
                        <a:buNone/>
                      </a:pPr>
                      <a:r>
                        <a:rPr lang="fr-FR" sz="1700" dirty="0">
                          <a:solidFill>
                            <a:srgbClr val="000000"/>
                          </a:solidFill>
                          <a:latin typeface="Calibri"/>
                          <a:cs typeface="Calibri"/>
                        </a:rPr>
                        <a:t>COLLECTIVE POWER(S)</a:t>
                      </a:r>
                    </a:p>
                  </a:txBody>
                  <a:tcPr marL="91450" marR="91450" marT="45725" marB="45725"/>
                </a:tc>
                <a:tc hMerge="1">
                  <a:txBody>
                    <a:bodyPr/>
                    <a:lstStyle/>
                    <a:p>
                      <a:endParaRPr lang="en-US"/>
                    </a:p>
                  </a:txBody>
                  <a:tcPr/>
                </a:tc>
              </a:tr>
              <a:tr h="357038">
                <a:tc>
                  <a:txBody>
                    <a:bodyPr/>
                    <a:lstStyle/>
                    <a:p>
                      <a:pPr marL="0" marR="0" lvl="0" indent="0" algn="ctr" rtl="0">
                        <a:spcBef>
                          <a:spcPts val="0"/>
                        </a:spcBef>
                        <a:buSzPct val="25000"/>
                        <a:buNone/>
                      </a:pPr>
                      <a:r>
                        <a:rPr lang="fr-FR" sz="1700" b="1">
                          <a:solidFill>
                            <a:srgbClr val="38761D"/>
                          </a:solidFill>
                          <a:latin typeface="Calibri"/>
                          <a:cs typeface="Calibri"/>
                        </a:rPr>
                        <a:t>SHOULD</a:t>
                      </a:r>
                    </a:p>
                  </a:txBody>
                  <a:tcPr marL="91450" marR="91450" marT="45725" marB="45725"/>
                </a:tc>
                <a:tc>
                  <a:txBody>
                    <a:bodyPr/>
                    <a:lstStyle/>
                    <a:p>
                      <a:pPr marL="0" marR="0" lvl="0" indent="0" algn="ctr" rtl="0">
                        <a:spcBef>
                          <a:spcPts val="0"/>
                        </a:spcBef>
                        <a:buSzPct val="25000"/>
                        <a:buNone/>
                      </a:pPr>
                      <a:r>
                        <a:rPr lang="fr-FR" sz="1700" b="1">
                          <a:solidFill>
                            <a:srgbClr val="DD7E6B"/>
                          </a:solidFill>
                          <a:latin typeface="Calibri"/>
                          <a:cs typeface="Calibri"/>
                        </a:rPr>
                        <a:t>WHAT IS</a:t>
                      </a:r>
                    </a:p>
                  </a:txBody>
                  <a:tcPr marL="91450" marR="91450" marT="45725" marB="45725"/>
                </a:tc>
              </a:tr>
              <a:tr h="2607863">
                <a:tc>
                  <a:txBody>
                    <a:bodyPr/>
                    <a:lstStyle/>
                    <a:p>
                      <a:pPr marL="457200" marR="0" lvl="0" indent="-342900" algn="l" rtl="0">
                        <a:spcBef>
                          <a:spcPts val="0"/>
                        </a:spcBef>
                        <a:buClr>
                          <a:srgbClr val="000000"/>
                        </a:buClr>
                        <a:buSzPct val="100000"/>
                        <a:buFont typeface="Calibri"/>
                        <a:buChar char="-"/>
                      </a:pPr>
                      <a:r>
                        <a:rPr lang="en-ZA" sz="1800" noProof="0" smtClean="0">
                          <a:solidFill>
                            <a:srgbClr val="000000"/>
                          </a:solidFill>
                          <a:latin typeface="Calibri"/>
                          <a:cs typeface="Calibri"/>
                        </a:rPr>
                        <a:t>COF is promoting a pro-poor agenda and a people-centred city</a:t>
                      </a:r>
                    </a:p>
                    <a:p>
                      <a:pPr lvl="0" rtl="0">
                        <a:spcBef>
                          <a:spcPts val="0"/>
                        </a:spcBef>
                        <a:buSzPct val="61111"/>
                        <a:buNone/>
                      </a:pPr>
                      <a:endParaRPr lang="en-ZA" sz="1800" noProof="0" smtClean="0">
                        <a:solidFill>
                          <a:srgbClr val="000000"/>
                        </a:solidFill>
                        <a:latin typeface="Calibri"/>
                        <a:cs typeface="Calibri"/>
                      </a:endParaRPr>
                    </a:p>
                    <a:p>
                      <a:pPr marL="457200" lvl="0" indent="-342900" rtl="0">
                        <a:spcBef>
                          <a:spcPts val="0"/>
                        </a:spcBef>
                        <a:buClr>
                          <a:schemeClr val="dk1"/>
                        </a:buClr>
                        <a:buSzPct val="100000"/>
                        <a:buFont typeface="Courier New"/>
                        <a:buChar char="o"/>
                      </a:pPr>
                      <a:r>
                        <a:rPr lang="en-ZA" sz="1800" noProof="0" smtClean="0">
                          <a:solidFill>
                            <a:srgbClr val="000000"/>
                          </a:solidFill>
                          <a:latin typeface="Calibri"/>
                          <a:cs typeface="Calibri"/>
                        </a:rPr>
                        <a:t>“...majority of working class and poor citizens are still living on the fringes of the CBD and have to commute distances to get to work.”</a:t>
                      </a:r>
                    </a:p>
                    <a:p>
                      <a:pPr marL="457200" lvl="0" indent="-342900" rtl="0">
                        <a:spcBef>
                          <a:spcPts val="0"/>
                        </a:spcBef>
                        <a:buClr>
                          <a:srgbClr val="333333"/>
                        </a:buClr>
                        <a:buSzPct val="100000"/>
                        <a:buFont typeface="Courier New"/>
                        <a:buChar char="o"/>
                      </a:pPr>
                      <a:r>
                        <a:rPr lang="en-ZA" sz="1800" noProof="0" smtClean="0">
                          <a:solidFill>
                            <a:srgbClr val="000000"/>
                          </a:solidFill>
                          <a:latin typeface="Calibri"/>
                          <a:cs typeface="Calibri"/>
                        </a:rPr>
                        <a:t>“...increased freedom of movement as well as economic freedom”</a:t>
                      </a:r>
                      <a:endParaRPr lang="en-ZA" sz="1800" noProof="0">
                        <a:solidFill>
                          <a:srgbClr val="000000"/>
                        </a:solidFill>
                        <a:latin typeface="Calibri"/>
                        <a:cs typeface="Calibri"/>
                      </a:endParaRPr>
                    </a:p>
                  </a:txBody>
                  <a:tcPr marL="91450" marR="91450" marT="45725" marB="45725" anchor="b"/>
                </a:tc>
                <a:tc>
                  <a:txBody>
                    <a:bodyPr/>
                    <a:lstStyle/>
                    <a:p>
                      <a:pPr marL="457200" marR="0" lvl="0" indent="-342900" algn="l" rtl="0">
                        <a:spcBef>
                          <a:spcPts val="0"/>
                        </a:spcBef>
                        <a:buClr>
                          <a:srgbClr val="000000"/>
                        </a:buClr>
                        <a:buSzPct val="100000"/>
                        <a:buFont typeface="Calibri"/>
                        <a:buChar char="-"/>
                      </a:pPr>
                      <a:r>
                        <a:rPr lang="en-ZA" sz="1800" noProof="0" smtClean="0">
                          <a:solidFill>
                            <a:srgbClr val="000000"/>
                          </a:solidFill>
                          <a:latin typeface="Calibri"/>
                          <a:cs typeface="Calibri"/>
                        </a:rPr>
                        <a:t>In reality, developmental imperatives by the CoJ are confronted with  market-driven tendencies of the private sector (CoJ unable to implement COF on its own)</a:t>
                      </a:r>
                    </a:p>
                    <a:p>
                      <a:pPr marR="0" lvl="0" algn="l" rtl="0">
                        <a:spcBef>
                          <a:spcPts val="0"/>
                        </a:spcBef>
                        <a:buNone/>
                      </a:pPr>
                      <a:endParaRPr lang="en-ZA" sz="1800" noProof="0" smtClean="0">
                        <a:solidFill>
                          <a:srgbClr val="000000"/>
                        </a:solidFill>
                        <a:latin typeface="Calibri"/>
                        <a:cs typeface="Calibri"/>
                      </a:endParaRPr>
                    </a:p>
                    <a:p>
                      <a:pPr marL="457200" lvl="0" indent="-342900" rtl="0">
                        <a:spcBef>
                          <a:spcPts val="0"/>
                        </a:spcBef>
                        <a:buClr>
                          <a:schemeClr val="dk1"/>
                        </a:buClr>
                        <a:buSzPct val="100000"/>
                        <a:buFont typeface="Courier New"/>
                        <a:buChar char="o"/>
                      </a:pPr>
                      <a:r>
                        <a:rPr lang="en-ZA" sz="1800" noProof="0" smtClean="0">
                          <a:solidFill>
                            <a:srgbClr val="000000"/>
                          </a:solidFill>
                          <a:latin typeface="Calibri"/>
                          <a:cs typeface="Calibri"/>
                        </a:rPr>
                        <a:t>Building (where and what?)</a:t>
                      </a:r>
                    </a:p>
                    <a:p>
                      <a:pPr marL="457200" lvl="0" indent="-342900" rtl="0">
                        <a:spcBef>
                          <a:spcPts val="0"/>
                        </a:spcBef>
                        <a:buClr>
                          <a:schemeClr val="dk1"/>
                        </a:buClr>
                        <a:buSzPct val="100000"/>
                        <a:buFont typeface="Courier New"/>
                        <a:buChar char="o"/>
                      </a:pPr>
                      <a:r>
                        <a:rPr lang="en-ZA" sz="1800" noProof="0" smtClean="0">
                          <a:solidFill>
                            <a:srgbClr val="000000"/>
                          </a:solidFill>
                          <a:latin typeface="Calibri"/>
                          <a:cs typeface="Calibri"/>
                        </a:rPr>
                        <a:t>Risk of continued social exclusion and gentrification?</a:t>
                      </a:r>
                      <a:endParaRPr lang="en-ZA" sz="1800" noProof="0">
                        <a:solidFill>
                          <a:srgbClr val="000000"/>
                        </a:solidFill>
                        <a:latin typeface="Calibri"/>
                        <a:cs typeface="Calibri"/>
                      </a:endParaRPr>
                    </a:p>
                  </a:txBody>
                  <a:tcPr marL="91450" marR="91450" marT="45725" marB="45725"/>
                </a:tc>
              </a:tr>
              <a:tr h="3491417">
                <a:tc>
                  <a:txBody>
                    <a:bodyPr/>
                    <a:lstStyle/>
                    <a:p>
                      <a:pPr marL="457200" lvl="0" indent="-342900" rtl="0">
                        <a:spcBef>
                          <a:spcPts val="0"/>
                        </a:spcBef>
                        <a:buClr>
                          <a:schemeClr val="dk1"/>
                        </a:buClr>
                        <a:buSzPct val="100000"/>
                        <a:buChar char="-"/>
                      </a:pPr>
                      <a:r>
                        <a:rPr lang="en-ZA" sz="1800" noProof="0" dirty="0" smtClean="0">
                          <a:solidFill>
                            <a:srgbClr val="000000"/>
                          </a:solidFill>
                          <a:latin typeface="Calibri"/>
                          <a:cs typeface="Calibri"/>
                        </a:rPr>
                        <a:t>Create a ‘guided’ enabling environment to direct private investment into specific areas </a:t>
                      </a:r>
                    </a:p>
                    <a:p>
                      <a:pPr lvl="0" rtl="0">
                        <a:spcBef>
                          <a:spcPts val="0"/>
                        </a:spcBef>
                        <a:buSzPct val="61111"/>
                        <a:buNone/>
                      </a:pPr>
                      <a:endParaRPr lang="en-ZA" sz="1800" noProof="0" dirty="0" smtClean="0">
                        <a:solidFill>
                          <a:srgbClr val="000000"/>
                        </a:solidFill>
                        <a:latin typeface="Calibri"/>
                        <a:cs typeface="Calibri"/>
                      </a:endParaRPr>
                    </a:p>
                    <a:p>
                      <a:pPr marL="457200" lvl="0" indent="-342900" rtl="0">
                        <a:lnSpc>
                          <a:spcPct val="115000"/>
                        </a:lnSpc>
                        <a:spcBef>
                          <a:spcPts val="0"/>
                        </a:spcBef>
                        <a:buClr>
                          <a:schemeClr val="dk1"/>
                        </a:buClr>
                        <a:buSzPct val="100000"/>
                        <a:buFont typeface="Courier New"/>
                        <a:buChar char="o"/>
                      </a:pPr>
                      <a:r>
                        <a:rPr lang="en-ZA" sz="1800" noProof="0" dirty="0" smtClean="0">
                          <a:solidFill>
                            <a:srgbClr val="000000"/>
                          </a:solidFill>
                          <a:latin typeface="Calibri"/>
                          <a:ea typeface="Arial"/>
                          <a:cs typeface="Calibri"/>
                          <a:sym typeface="Arial"/>
                        </a:rPr>
                        <a:t>A range of incentives to “seduce”:</a:t>
                      </a:r>
                      <a:r>
                        <a:rPr lang="en-ZA" sz="1800" baseline="0" noProof="0" dirty="0" smtClean="0">
                          <a:solidFill>
                            <a:srgbClr val="000000"/>
                          </a:solidFill>
                          <a:latin typeface="Calibri"/>
                          <a:ea typeface="Arial"/>
                          <a:cs typeface="Calibri"/>
                          <a:sym typeface="Arial"/>
                        </a:rPr>
                        <a:t> including n</a:t>
                      </a:r>
                      <a:r>
                        <a:rPr lang="en-ZA" sz="1800" noProof="0" dirty="0" smtClean="0">
                          <a:solidFill>
                            <a:srgbClr val="000000"/>
                          </a:solidFill>
                          <a:latin typeface="Calibri"/>
                          <a:ea typeface="Arial"/>
                          <a:cs typeface="Calibri"/>
                          <a:sym typeface="Arial"/>
                        </a:rPr>
                        <a:t>ew cost-cutting development mechanisms; tax rebatements</a:t>
                      </a:r>
                    </a:p>
                    <a:p>
                      <a:pPr lvl="0" rtl="0">
                        <a:lnSpc>
                          <a:spcPct val="115000"/>
                        </a:lnSpc>
                        <a:spcBef>
                          <a:spcPts val="0"/>
                        </a:spcBef>
                        <a:buNone/>
                      </a:pPr>
                      <a:endParaRPr lang="en-ZA" sz="1800" noProof="0" dirty="0" smtClean="0">
                        <a:solidFill>
                          <a:srgbClr val="000000"/>
                        </a:solidFill>
                        <a:latin typeface="Calibri"/>
                        <a:ea typeface="Arial"/>
                        <a:cs typeface="Calibri"/>
                        <a:sym typeface="Arial"/>
                      </a:endParaRPr>
                    </a:p>
                    <a:p>
                      <a:pPr marL="457200" lvl="0" indent="-342900" rtl="0">
                        <a:lnSpc>
                          <a:spcPct val="115000"/>
                        </a:lnSpc>
                        <a:spcBef>
                          <a:spcPts val="0"/>
                        </a:spcBef>
                        <a:buSzPct val="100000"/>
                        <a:buFont typeface="Arial"/>
                        <a:buChar char="-"/>
                      </a:pPr>
                      <a:r>
                        <a:rPr lang="en-ZA" sz="1800" noProof="0" dirty="0" smtClean="0">
                          <a:solidFill>
                            <a:srgbClr val="000000"/>
                          </a:solidFill>
                          <a:latin typeface="Calibri"/>
                          <a:ea typeface="Arial"/>
                          <a:cs typeface="Calibri"/>
                          <a:sym typeface="Arial"/>
                        </a:rPr>
                        <a:t>Confidence that public investments will lead to private sector interest</a:t>
                      </a:r>
                      <a:endParaRPr lang="en-ZA" sz="1800" noProof="0" dirty="0">
                        <a:solidFill>
                          <a:srgbClr val="000000"/>
                        </a:solidFill>
                        <a:latin typeface="Calibri"/>
                        <a:ea typeface="Arial"/>
                        <a:cs typeface="Calibri"/>
                        <a:sym typeface="Arial"/>
                      </a:endParaRPr>
                    </a:p>
                  </a:txBody>
                  <a:tcPr marL="91450" marR="91450" marT="45725" marB="45725"/>
                </a:tc>
                <a:tc>
                  <a:txBody>
                    <a:bodyPr/>
                    <a:lstStyle/>
                    <a:p>
                      <a:pPr marL="457200" lvl="0" indent="-342900" rtl="0">
                        <a:spcBef>
                          <a:spcPts val="0"/>
                        </a:spcBef>
                        <a:buSzPct val="100000"/>
                        <a:buChar char="-"/>
                      </a:pPr>
                      <a:r>
                        <a:rPr lang="en-ZA" sz="1800" noProof="0" dirty="0" smtClean="0">
                          <a:solidFill>
                            <a:srgbClr val="000000"/>
                          </a:solidFill>
                          <a:latin typeface="Calibri"/>
                          <a:cs typeface="Calibri"/>
                        </a:rPr>
                        <a:t>Developers: location and yields; cautious and risk averse </a:t>
                      </a:r>
                    </a:p>
                    <a:p>
                      <a:pPr lvl="0" rtl="0">
                        <a:spcBef>
                          <a:spcPts val="0"/>
                        </a:spcBef>
                        <a:buNone/>
                      </a:pPr>
                      <a:endParaRPr lang="en-ZA" sz="1800" noProof="0" dirty="0" smtClean="0">
                        <a:solidFill>
                          <a:srgbClr val="000000"/>
                        </a:solidFill>
                        <a:latin typeface="Calibri"/>
                        <a:cs typeface="Calibri"/>
                      </a:endParaRPr>
                    </a:p>
                    <a:p>
                      <a:pPr marL="457200" lvl="0" indent="-342900" rtl="0">
                        <a:lnSpc>
                          <a:spcPct val="115000"/>
                        </a:lnSpc>
                        <a:spcBef>
                          <a:spcPts val="0"/>
                        </a:spcBef>
                        <a:buClr>
                          <a:schemeClr val="dk1"/>
                        </a:buClr>
                        <a:buSzPct val="100000"/>
                        <a:buFont typeface="Courier New"/>
                        <a:buChar char="o"/>
                      </a:pPr>
                      <a:r>
                        <a:rPr lang="en-ZA" sz="1800" noProof="0" dirty="0" smtClean="0">
                          <a:solidFill>
                            <a:srgbClr val="000000"/>
                          </a:solidFill>
                          <a:latin typeface="Calibri"/>
                          <a:ea typeface="Arial"/>
                          <a:cs typeface="Calibri"/>
                          <a:sym typeface="Arial"/>
                        </a:rPr>
                        <a:t>Benefits versus obligations</a:t>
                      </a:r>
                    </a:p>
                    <a:p>
                      <a:pPr marL="457200" lvl="0" indent="-342900" rtl="0">
                        <a:spcBef>
                          <a:spcPts val="0"/>
                        </a:spcBef>
                        <a:buSzPct val="100000"/>
                        <a:buChar char="-"/>
                      </a:pPr>
                      <a:r>
                        <a:rPr lang="en-ZA" sz="1800" noProof="0" dirty="0" smtClean="0">
                          <a:solidFill>
                            <a:srgbClr val="000000"/>
                          </a:solidFill>
                          <a:latin typeface="Calibri"/>
                          <a:cs typeface="Calibri"/>
                        </a:rPr>
                        <a:t>Often, incentives all on the supply side instead of the demand side</a:t>
                      </a:r>
                    </a:p>
                    <a:p>
                      <a:pPr marL="457200" lvl="0" indent="-342900" rtl="0">
                        <a:spcBef>
                          <a:spcPts val="0"/>
                        </a:spcBef>
                        <a:buSzPct val="100000"/>
                        <a:buChar char="-"/>
                      </a:pPr>
                      <a:r>
                        <a:rPr lang="en-ZA" sz="1800" noProof="0" dirty="0" smtClean="0">
                          <a:solidFill>
                            <a:srgbClr val="000000"/>
                          </a:solidFill>
                          <a:latin typeface="Calibri"/>
                          <a:cs typeface="Calibri"/>
                        </a:rPr>
                        <a:t>Issues of trust and disparities in the nodes in the COF</a:t>
                      </a:r>
                      <a:endParaRPr lang="en-ZA" sz="1800" noProof="0" dirty="0">
                        <a:solidFill>
                          <a:srgbClr val="000000"/>
                        </a:solidFill>
                        <a:latin typeface="Calibri"/>
                        <a:cs typeface="Calibri"/>
                      </a:endParaRPr>
                    </a:p>
                  </a:txBody>
                  <a:tcPr marL="91450" marR="91450" marT="45725" marB="45725"/>
                </a:tc>
              </a:tr>
            </a:tbl>
          </a:graphicData>
        </a:graphic>
      </p:graphicFrame>
      <p:sp>
        <p:nvSpPr>
          <p:cNvPr id="2" name="Footer Placeholder 1"/>
          <p:cNvSpPr>
            <a:spLocks noGrp="1"/>
          </p:cNvSpPr>
          <p:nvPr>
            <p:ph type="ftr" idx="11"/>
          </p:nvPr>
        </p:nvSpPr>
        <p:spPr/>
        <p:txBody>
          <a:bodyPr/>
          <a:lstStyle/>
          <a:p>
            <a:endParaRPr 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pic>
        <p:nvPicPr>
          <p:cNvPr id="447" name="Shape 447" descr="IMG_4483.JPG"/>
          <p:cNvPicPr preferRelativeResize="0"/>
          <p:nvPr/>
        </p:nvPicPr>
        <p:blipFill>
          <a:blip r:embed="rId3" cstate="email">
            <a:alphaModFix/>
            <a:extLst>
              <a:ext uri="{28A0092B-C50C-407E-A947-70E740481C1C}">
                <a14:useLocalDpi xmlns:a14="http://schemas.microsoft.com/office/drawing/2010/main" xmlns=""/>
              </a:ext>
            </a:extLst>
          </a:blip>
          <a:stretch>
            <a:fillRect/>
          </a:stretch>
        </p:blipFill>
        <p:spPr>
          <a:xfrm>
            <a:off x="0" y="0"/>
            <a:ext cx="9143998" cy="6896101"/>
          </a:xfrm>
          <a:prstGeom prst="rect">
            <a:avLst/>
          </a:prstGeom>
          <a:noFill/>
          <a:ln>
            <a:noFill/>
          </a:ln>
        </p:spPr>
      </p:pic>
      <p:sp>
        <p:nvSpPr>
          <p:cNvPr id="2" name="Footer Placeholder 1"/>
          <p:cNvSpPr>
            <a:spLocks noGrp="1"/>
          </p:cNvSpPr>
          <p:nvPr>
            <p:ph type="ftr" idx="11"/>
          </p:nvPr>
        </p:nvSpPr>
        <p:spPr/>
        <p:txBody>
          <a:bodyPr/>
          <a:lstStyle/>
          <a:p>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pic>
        <p:nvPicPr>
          <p:cNvPr id="452" name="Shape 452" descr="IMG_4505.JPG"/>
          <p:cNvPicPr preferRelativeResize="0"/>
          <p:nvPr/>
        </p:nvPicPr>
        <p:blipFill>
          <a:blip r:embed="rId3" cstate="email">
            <a:alphaModFix/>
            <a:extLst>
              <a:ext uri="{28A0092B-C50C-407E-A947-70E740481C1C}">
                <a14:useLocalDpi xmlns:a14="http://schemas.microsoft.com/office/drawing/2010/main" xmlns=""/>
              </a:ext>
            </a:extLst>
          </a:blip>
          <a:stretch>
            <a:fillRect/>
          </a:stretch>
        </p:blipFill>
        <p:spPr>
          <a:xfrm>
            <a:off x="0" y="-38100"/>
            <a:ext cx="9143998" cy="6981175"/>
          </a:xfrm>
          <a:prstGeom prst="rect">
            <a:avLst/>
          </a:prstGeom>
          <a:noFill/>
          <a:ln>
            <a:noFill/>
          </a:ln>
        </p:spPr>
      </p:pic>
      <p:sp>
        <p:nvSpPr>
          <p:cNvPr id="2" name="Footer Placeholder 1"/>
          <p:cNvSpPr>
            <a:spLocks noGrp="1"/>
          </p:cNvSpPr>
          <p:nvPr>
            <p:ph type="ftr" idx="11"/>
          </p:nvPr>
        </p:nvSpPr>
        <p:spPr/>
        <p:txBody>
          <a:bodyPr/>
          <a:lstStyle/>
          <a:p>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graphicFrame>
        <p:nvGraphicFramePr>
          <p:cNvPr id="457" name="Shape 457"/>
          <p:cNvGraphicFramePr/>
          <p:nvPr>
            <p:extLst>
              <p:ext uri="{D42A27DB-BD31-4B8C-83A1-F6EECF244321}">
                <p14:modId xmlns:p14="http://schemas.microsoft.com/office/powerpoint/2010/main" xmlns="" val="4163841102"/>
              </p:ext>
            </p:extLst>
          </p:nvPr>
        </p:nvGraphicFramePr>
        <p:xfrm>
          <a:off x="-29125" y="124186"/>
          <a:ext cx="9202250" cy="3827660"/>
        </p:xfrm>
        <a:graphic>
          <a:graphicData uri="http://schemas.openxmlformats.org/drawingml/2006/table">
            <a:tbl>
              <a:tblPr firstRow="1" bandRow="1">
                <a:noFill/>
                <a:tableStyleId>{EF0B002D-7D7B-4806-82F9-9C5B1EF83779}</a:tableStyleId>
              </a:tblPr>
              <a:tblGrid>
                <a:gridCol w="4639050"/>
                <a:gridCol w="4563200"/>
              </a:tblGrid>
              <a:tr h="248425">
                <a:tc gridSpan="2">
                  <a:txBody>
                    <a:bodyPr/>
                    <a:lstStyle/>
                    <a:p>
                      <a:pPr marL="0" marR="0" lvl="0" indent="0" algn="ctr" rtl="0">
                        <a:spcBef>
                          <a:spcPts val="0"/>
                        </a:spcBef>
                        <a:buNone/>
                      </a:pPr>
                      <a:r>
                        <a:rPr lang="en-ZA" sz="1700" noProof="0" smtClean="0">
                          <a:solidFill>
                            <a:srgbClr val="000000"/>
                          </a:solidFill>
                          <a:latin typeface="Calibri"/>
                          <a:cs typeface="Calibri"/>
                        </a:rPr>
                        <a:t>COLLECTIVE POWER(S)</a:t>
                      </a:r>
                      <a:endParaRPr lang="en-ZA" sz="1700" noProof="0">
                        <a:solidFill>
                          <a:srgbClr val="000000"/>
                        </a:solidFill>
                        <a:latin typeface="Calibri"/>
                        <a:cs typeface="Calibri"/>
                      </a:endParaRPr>
                    </a:p>
                  </a:txBody>
                  <a:tcPr marL="91450" marR="91450" marT="45725" marB="45725"/>
                </a:tc>
                <a:tc hMerge="1">
                  <a:txBody>
                    <a:bodyPr/>
                    <a:lstStyle/>
                    <a:p>
                      <a:endParaRPr lang="en-US"/>
                    </a:p>
                  </a:txBody>
                  <a:tcPr/>
                </a:tc>
              </a:tr>
              <a:tr h="247050">
                <a:tc>
                  <a:txBody>
                    <a:bodyPr/>
                    <a:lstStyle/>
                    <a:p>
                      <a:pPr marL="0" marR="0" lvl="0" indent="0" algn="ctr" rtl="0">
                        <a:spcBef>
                          <a:spcPts val="0"/>
                        </a:spcBef>
                        <a:buSzPct val="25000"/>
                        <a:buNone/>
                      </a:pPr>
                      <a:r>
                        <a:rPr lang="en-ZA" sz="1700" b="1" noProof="0" smtClean="0">
                          <a:solidFill>
                            <a:srgbClr val="38761D"/>
                          </a:solidFill>
                          <a:latin typeface="Calibri"/>
                          <a:cs typeface="Calibri"/>
                        </a:rPr>
                        <a:t>SHOULD</a:t>
                      </a:r>
                      <a:endParaRPr lang="en-ZA" sz="1700" b="1" noProof="0">
                        <a:solidFill>
                          <a:srgbClr val="38761D"/>
                        </a:solidFill>
                        <a:latin typeface="Calibri"/>
                        <a:cs typeface="Calibri"/>
                      </a:endParaRPr>
                    </a:p>
                  </a:txBody>
                  <a:tcPr marL="91450" marR="91450" marT="45725" marB="45725"/>
                </a:tc>
                <a:tc>
                  <a:txBody>
                    <a:bodyPr/>
                    <a:lstStyle/>
                    <a:p>
                      <a:pPr marL="0" marR="0" lvl="0" indent="0" algn="ctr" rtl="0">
                        <a:spcBef>
                          <a:spcPts val="0"/>
                        </a:spcBef>
                        <a:buSzPct val="25000"/>
                        <a:buNone/>
                      </a:pPr>
                      <a:r>
                        <a:rPr lang="en-ZA" sz="1700" b="1" noProof="0" smtClean="0">
                          <a:solidFill>
                            <a:srgbClr val="DD7E6B"/>
                          </a:solidFill>
                          <a:latin typeface="Calibri"/>
                          <a:cs typeface="Calibri"/>
                        </a:rPr>
                        <a:t>WHAT IS</a:t>
                      </a:r>
                      <a:endParaRPr lang="en-ZA" sz="1700" b="1" noProof="0">
                        <a:solidFill>
                          <a:srgbClr val="DD7E6B"/>
                        </a:solidFill>
                        <a:latin typeface="Calibri"/>
                        <a:cs typeface="Calibri"/>
                      </a:endParaRPr>
                    </a:p>
                  </a:txBody>
                  <a:tcPr marL="91450" marR="91450" marT="45725" marB="45725"/>
                </a:tc>
              </a:tr>
              <a:tr h="1563300">
                <a:tc>
                  <a:txBody>
                    <a:bodyPr/>
                    <a:lstStyle/>
                    <a:p>
                      <a:pPr marL="457200" lvl="0" indent="-342900" rtl="0">
                        <a:lnSpc>
                          <a:spcPct val="115000"/>
                        </a:lnSpc>
                        <a:spcBef>
                          <a:spcPts val="0"/>
                        </a:spcBef>
                        <a:buClr>
                          <a:srgbClr val="000000"/>
                        </a:buClr>
                        <a:buSzPct val="100000"/>
                        <a:buChar char="-"/>
                      </a:pPr>
                      <a:r>
                        <a:rPr lang="en-ZA" sz="1800" noProof="0" smtClean="0">
                          <a:solidFill>
                            <a:srgbClr val="333333"/>
                          </a:solidFill>
                          <a:latin typeface="Calibri"/>
                          <a:ea typeface="Arial"/>
                          <a:cs typeface="Calibri"/>
                          <a:sym typeface="Arial"/>
                        </a:rPr>
                        <a:t>Supposed to leverage all parts of the private sector including the banks  </a:t>
                      </a:r>
                    </a:p>
                    <a:p>
                      <a:pPr marR="0" lvl="0" algn="l" rtl="0">
                        <a:spcBef>
                          <a:spcPts val="0"/>
                        </a:spcBef>
                        <a:buNone/>
                      </a:pPr>
                      <a:endParaRPr lang="en-ZA" sz="1800" noProof="0">
                        <a:solidFill>
                          <a:srgbClr val="000000"/>
                        </a:solidFill>
                        <a:latin typeface="Calibri"/>
                        <a:cs typeface="Calibri"/>
                      </a:endParaRPr>
                    </a:p>
                  </a:txBody>
                  <a:tcPr marL="91450" marR="91450" marT="45725" marB="45725"/>
                </a:tc>
                <a:tc>
                  <a:txBody>
                    <a:bodyPr/>
                    <a:lstStyle/>
                    <a:p>
                      <a:pPr marL="457200" lvl="0" indent="-355600" rtl="0">
                        <a:spcBef>
                          <a:spcPts val="0"/>
                        </a:spcBef>
                        <a:buClr>
                          <a:schemeClr val="dk1"/>
                        </a:buClr>
                        <a:buSzPct val="100000"/>
                        <a:buChar char="-"/>
                      </a:pPr>
                      <a:r>
                        <a:rPr lang="en-ZA" sz="1800" noProof="0" smtClean="0">
                          <a:solidFill>
                            <a:srgbClr val="333333"/>
                          </a:solidFill>
                          <a:latin typeface="Calibri"/>
                          <a:ea typeface="Arial"/>
                          <a:cs typeface="Calibri"/>
                          <a:sym typeface="Arial"/>
                        </a:rPr>
                        <a:t>However, not entirely convinced </a:t>
                      </a:r>
                      <a:r>
                        <a:rPr lang="en-ZA" sz="1800" noProof="0" smtClean="0">
                          <a:solidFill>
                            <a:schemeClr val="dk1"/>
                          </a:solidFill>
                          <a:latin typeface="Calibri"/>
                          <a:ea typeface="Arial"/>
                          <a:cs typeface="Calibri"/>
                          <a:sym typeface="Arial"/>
                        </a:rPr>
                        <a:t>-</a:t>
                      </a:r>
                      <a:r>
                        <a:rPr lang="en-ZA" sz="1800" baseline="0" noProof="0" smtClean="0">
                          <a:solidFill>
                            <a:schemeClr val="dk1"/>
                          </a:solidFill>
                          <a:latin typeface="Calibri"/>
                          <a:ea typeface="Arial"/>
                          <a:cs typeface="Calibri"/>
                          <a:sym typeface="Arial"/>
                        </a:rPr>
                        <a:t> t</a:t>
                      </a:r>
                      <a:r>
                        <a:rPr lang="en-ZA" sz="1800" noProof="0" smtClean="0">
                          <a:latin typeface="Calibri"/>
                          <a:cs typeface="Calibri"/>
                        </a:rPr>
                        <a:t>oo high a risk and an unproven track record</a:t>
                      </a:r>
                    </a:p>
                    <a:p>
                      <a:pPr lvl="0" rtl="0">
                        <a:spcBef>
                          <a:spcPts val="0"/>
                        </a:spcBef>
                        <a:buNone/>
                      </a:pPr>
                      <a:endParaRPr lang="en-ZA" sz="1800" noProof="0" smtClean="0">
                        <a:latin typeface="Calibri"/>
                        <a:cs typeface="Calibri"/>
                      </a:endParaRPr>
                    </a:p>
                    <a:p>
                      <a:pPr marL="457200" lvl="0" indent="-311150" rtl="0">
                        <a:lnSpc>
                          <a:spcPct val="100000"/>
                        </a:lnSpc>
                        <a:spcBef>
                          <a:spcPts val="0"/>
                        </a:spcBef>
                        <a:buClr>
                          <a:schemeClr val="dk1"/>
                        </a:buClr>
                        <a:buSzPct val="100000"/>
                        <a:buFont typeface="Courier New"/>
                        <a:buChar char="o"/>
                      </a:pPr>
                      <a:endParaRPr lang="en-ZA" sz="1800" noProof="0">
                        <a:solidFill>
                          <a:srgbClr val="000000"/>
                        </a:solidFill>
                        <a:latin typeface="Calibri"/>
                        <a:cs typeface="Calibri"/>
                      </a:endParaRPr>
                    </a:p>
                  </a:txBody>
                  <a:tcPr marL="91450" marR="91450" marT="45725" marB="45725"/>
                </a:tc>
              </a:tr>
              <a:tr h="1563300">
                <a:tc>
                  <a:txBody>
                    <a:bodyPr/>
                    <a:lstStyle/>
                    <a:p>
                      <a:pPr marL="457200" lvl="0" indent="-336550" rtl="0">
                        <a:spcBef>
                          <a:spcPts val="0"/>
                        </a:spcBef>
                        <a:buClr>
                          <a:schemeClr val="dk1"/>
                        </a:buClr>
                        <a:buSzPct val="100000"/>
                        <a:buFont typeface="Calibri"/>
                        <a:buChar char="-"/>
                      </a:pPr>
                      <a:r>
                        <a:rPr lang="en-ZA" sz="1800" noProof="0" dirty="0" smtClean="0">
                          <a:latin typeface="Calibri"/>
                          <a:cs typeface="Calibri"/>
                        </a:rPr>
                        <a:t>Different levels of planning (IDP, SDF, RSDF, precinct planning, BEPP) to help articulate and complement layers of the initiative</a:t>
                      </a:r>
                      <a:endParaRPr lang="en-ZA" sz="1800" noProof="0" dirty="0">
                        <a:latin typeface="Calibri"/>
                        <a:cs typeface="Calibri"/>
                      </a:endParaRPr>
                    </a:p>
                  </a:txBody>
                  <a:tcPr marL="91450" marR="91450" marT="45725" marB="45725"/>
                </a:tc>
                <a:tc>
                  <a:txBody>
                    <a:bodyPr/>
                    <a:lstStyle/>
                    <a:p>
                      <a:pPr marL="457200" lvl="0" indent="-336550" rtl="0">
                        <a:spcBef>
                          <a:spcPts val="0"/>
                        </a:spcBef>
                        <a:buClr>
                          <a:schemeClr val="dk1"/>
                        </a:buClr>
                        <a:buSzPct val="100000"/>
                        <a:buFont typeface="Calibri"/>
                        <a:buChar char="-"/>
                      </a:pPr>
                      <a:r>
                        <a:rPr lang="en-ZA" sz="1800" noProof="0" dirty="0" smtClean="0">
                          <a:latin typeface="Calibri"/>
                          <a:cs typeface="Calibri"/>
                        </a:rPr>
                        <a:t>COF remains partly conceptual as  implementation is incremental and sequenced</a:t>
                      </a:r>
                    </a:p>
                    <a:p>
                      <a:pPr marL="457200" lvl="0" indent="-336550" rtl="0">
                        <a:spcBef>
                          <a:spcPts val="0"/>
                        </a:spcBef>
                        <a:buClr>
                          <a:schemeClr val="dk1"/>
                        </a:buClr>
                        <a:buSzPct val="100000"/>
                        <a:buChar char="-"/>
                      </a:pPr>
                      <a:r>
                        <a:rPr lang="en-ZA" sz="1800" noProof="0" dirty="0" smtClean="0">
                          <a:latin typeface="Calibri"/>
                          <a:cs typeface="Calibri"/>
                        </a:rPr>
                        <a:t>Many of the departments internally have not invested in the idea of the CoF</a:t>
                      </a:r>
                      <a:endParaRPr lang="en-ZA" sz="1800" noProof="0" dirty="0">
                        <a:latin typeface="Calibri"/>
                        <a:cs typeface="Calibri"/>
                      </a:endParaRPr>
                    </a:p>
                  </a:txBody>
                  <a:tcPr marL="91450" marR="91450" marT="45725" marB="45725"/>
                </a:tc>
              </a:tr>
            </a:tbl>
          </a:graphicData>
        </a:graphic>
      </p:graphicFrame>
      <p:sp>
        <p:nvSpPr>
          <p:cNvPr id="2" name="Footer Placeholder 1"/>
          <p:cNvSpPr>
            <a:spLocks noGrp="1"/>
          </p:cNvSpPr>
          <p:nvPr>
            <p:ph type="ftr" idx="11"/>
          </p:nvPr>
        </p:nvSpPr>
        <p:spPr/>
        <p:txBody>
          <a:bodyPr/>
          <a:lstStyle/>
          <a:p>
            <a:endParaRPr lang="en-US"/>
          </a:p>
        </p:txBody>
      </p:sp>
      <p:pic>
        <p:nvPicPr>
          <p:cNvPr id="4" name="Picture 2"/>
          <p:cNvPicPr>
            <a:picLocks noChangeAspect="1" noChangeArrowheads="1"/>
          </p:cNvPicPr>
          <p:nvPr/>
        </p:nvPicPr>
        <p:blipFill rotWithShape="1">
          <a:blip r:embed="rId3" cstate="screen">
            <a:extLst>
              <a:ext uri="{28A0092B-C50C-407E-A947-70E740481C1C}">
                <a14:useLocalDpi xmlns:a14="http://schemas.microsoft.com/office/drawing/2010/main" xmlns=""/>
              </a:ext>
            </a:extLst>
          </a:blip>
          <a:srcRect/>
          <a:stretch/>
        </p:blipFill>
        <p:spPr bwMode="auto">
          <a:xfrm>
            <a:off x="-12700" y="6021288"/>
            <a:ext cx="9169400" cy="901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graphicFrame>
        <p:nvGraphicFramePr>
          <p:cNvPr id="462" name="Shape 462"/>
          <p:cNvGraphicFramePr/>
          <p:nvPr>
            <p:extLst>
              <p:ext uri="{D42A27DB-BD31-4B8C-83A1-F6EECF244321}">
                <p14:modId xmlns:p14="http://schemas.microsoft.com/office/powerpoint/2010/main" xmlns="" val="2092986503"/>
              </p:ext>
            </p:extLst>
          </p:nvPr>
        </p:nvGraphicFramePr>
        <p:xfrm>
          <a:off x="-29125" y="124186"/>
          <a:ext cx="9202250" cy="5897102"/>
        </p:xfrm>
        <a:graphic>
          <a:graphicData uri="http://schemas.openxmlformats.org/drawingml/2006/table">
            <a:tbl>
              <a:tblPr firstRow="1" bandRow="1">
                <a:noFill/>
                <a:tableStyleId>{EF0B002D-7D7B-4806-82F9-9C5B1EF83779}</a:tableStyleId>
              </a:tblPr>
              <a:tblGrid>
                <a:gridCol w="4639050"/>
                <a:gridCol w="4563200"/>
              </a:tblGrid>
              <a:tr h="378696">
                <a:tc gridSpan="2">
                  <a:txBody>
                    <a:bodyPr/>
                    <a:lstStyle/>
                    <a:p>
                      <a:pPr marL="0" marR="0" lvl="0" indent="0" algn="ctr" rtl="0">
                        <a:spcBef>
                          <a:spcPts val="0"/>
                        </a:spcBef>
                        <a:buNone/>
                      </a:pPr>
                      <a:r>
                        <a:rPr lang="en-ZA" sz="1700" dirty="0" smtClean="0">
                          <a:solidFill>
                            <a:srgbClr val="000000"/>
                          </a:solidFill>
                        </a:rPr>
                        <a:t>COLLECTIVE POWER(S)</a:t>
                      </a:r>
                      <a:endParaRPr lang="en-ZA" sz="1700" dirty="0">
                        <a:solidFill>
                          <a:srgbClr val="000000"/>
                        </a:solidFill>
                      </a:endParaRPr>
                    </a:p>
                  </a:txBody>
                  <a:tcPr marL="91450" marR="91450" marT="45725" marB="45725"/>
                </a:tc>
                <a:tc hMerge="1">
                  <a:txBody>
                    <a:bodyPr/>
                    <a:lstStyle/>
                    <a:p>
                      <a:endParaRPr lang="en-US"/>
                    </a:p>
                  </a:txBody>
                  <a:tcPr/>
                </a:tc>
              </a:tr>
              <a:tr h="378696">
                <a:tc>
                  <a:txBody>
                    <a:bodyPr/>
                    <a:lstStyle/>
                    <a:p>
                      <a:pPr marL="0" marR="0" lvl="0" indent="0" algn="ctr" rtl="0">
                        <a:spcBef>
                          <a:spcPts val="0"/>
                        </a:spcBef>
                        <a:buSzPct val="25000"/>
                        <a:buNone/>
                      </a:pPr>
                      <a:r>
                        <a:rPr lang="en-ZA" sz="1700" b="1" smtClean="0">
                          <a:solidFill>
                            <a:srgbClr val="38761D"/>
                          </a:solidFill>
                        </a:rPr>
                        <a:t>SHOULD</a:t>
                      </a:r>
                      <a:endParaRPr lang="en-ZA" sz="1700" b="1">
                        <a:solidFill>
                          <a:srgbClr val="38761D"/>
                        </a:solidFill>
                      </a:endParaRPr>
                    </a:p>
                  </a:txBody>
                  <a:tcPr marL="91450" marR="91450" marT="45725" marB="45725"/>
                </a:tc>
                <a:tc>
                  <a:txBody>
                    <a:bodyPr/>
                    <a:lstStyle/>
                    <a:p>
                      <a:pPr marL="0" marR="0" lvl="0" indent="0" algn="ctr" rtl="0">
                        <a:spcBef>
                          <a:spcPts val="0"/>
                        </a:spcBef>
                        <a:buSzPct val="25000"/>
                        <a:buNone/>
                      </a:pPr>
                      <a:r>
                        <a:rPr lang="en-ZA" sz="1700" b="1" smtClean="0">
                          <a:solidFill>
                            <a:srgbClr val="DD7E6B"/>
                          </a:solidFill>
                        </a:rPr>
                        <a:t>WHAT IS</a:t>
                      </a:r>
                      <a:endParaRPr lang="en-ZA" sz="1700" b="1">
                        <a:solidFill>
                          <a:srgbClr val="DD7E6B"/>
                        </a:solidFill>
                      </a:endParaRPr>
                    </a:p>
                  </a:txBody>
                  <a:tcPr marL="91450" marR="91450" marT="45725" marB="45725"/>
                </a:tc>
              </a:tr>
              <a:tr h="2735873">
                <a:tc>
                  <a:txBody>
                    <a:bodyPr/>
                    <a:lstStyle/>
                    <a:p>
                      <a:pPr lvl="0" rtl="0">
                        <a:spcBef>
                          <a:spcPts val="0"/>
                        </a:spcBef>
                        <a:buNone/>
                      </a:pPr>
                      <a:endParaRPr lang="en-ZA" sz="1800" b="1" dirty="0" smtClean="0">
                        <a:solidFill>
                          <a:srgbClr val="000000"/>
                        </a:solidFill>
                      </a:endParaRPr>
                    </a:p>
                    <a:p>
                      <a:pPr marL="457200" lvl="0" indent="-342900" rtl="0">
                        <a:spcBef>
                          <a:spcPts val="0"/>
                        </a:spcBef>
                        <a:buClr>
                          <a:srgbClr val="000000"/>
                        </a:buClr>
                        <a:buSzPct val="100000"/>
                        <a:buChar char="-"/>
                      </a:pPr>
                      <a:r>
                        <a:rPr lang="en-ZA" sz="1800" b="0" noProof="0" dirty="0" smtClean="0">
                          <a:solidFill>
                            <a:srgbClr val="000000"/>
                          </a:solidFill>
                        </a:rPr>
                        <a:t>High levels of Public consultation and engagement</a:t>
                      </a:r>
                    </a:p>
                    <a:p>
                      <a:pPr lvl="0" rtl="0">
                        <a:spcBef>
                          <a:spcPts val="0"/>
                        </a:spcBef>
                        <a:buNone/>
                      </a:pPr>
                      <a:endParaRPr lang="en-ZA" sz="1000" b="0" noProof="0" dirty="0" smtClean="0">
                        <a:solidFill>
                          <a:srgbClr val="000000"/>
                        </a:solidFill>
                      </a:endParaRPr>
                    </a:p>
                    <a:p>
                      <a:pPr marL="457200" lvl="0" indent="-342900" rtl="0">
                        <a:spcBef>
                          <a:spcPts val="0"/>
                        </a:spcBef>
                        <a:buClr>
                          <a:srgbClr val="000000"/>
                        </a:buClr>
                        <a:buSzPct val="100000"/>
                        <a:buChar char="-"/>
                      </a:pPr>
                      <a:r>
                        <a:rPr lang="en-ZA" sz="1800" b="0" noProof="0" dirty="0" smtClean="0">
                          <a:solidFill>
                            <a:srgbClr val="000000"/>
                          </a:solidFill>
                        </a:rPr>
                        <a:t>One of the CoJ’s flagship projects with high resonance  </a:t>
                      </a:r>
                    </a:p>
                    <a:p>
                      <a:pPr lvl="0" rtl="0">
                        <a:lnSpc>
                          <a:spcPct val="115000"/>
                        </a:lnSpc>
                        <a:spcBef>
                          <a:spcPts val="0"/>
                        </a:spcBef>
                        <a:buNone/>
                      </a:pPr>
                      <a:endParaRPr lang="en-ZA" sz="1800" b="1" dirty="0">
                        <a:solidFill>
                          <a:srgbClr val="000000"/>
                        </a:solidFill>
                      </a:endParaRPr>
                    </a:p>
                  </a:txBody>
                  <a:tcPr marL="91450" marR="91450" marT="45725" marB="45725"/>
                </a:tc>
                <a:tc>
                  <a:txBody>
                    <a:bodyPr/>
                    <a:lstStyle/>
                    <a:p>
                      <a:pPr lvl="0" rtl="0">
                        <a:spcBef>
                          <a:spcPts val="0"/>
                        </a:spcBef>
                        <a:buNone/>
                      </a:pPr>
                      <a:endParaRPr lang="en-ZA" sz="600" b="1" dirty="0" smtClean="0">
                        <a:solidFill>
                          <a:srgbClr val="000000"/>
                        </a:solidFill>
                      </a:endParaRPr>
                    </a:p>
                    <a:p>
                      <a:pPr marL="457200" lvl="0" indent="-323850" rtl="0">
                        <a:spcBef>
                          <a:spcPts val="0"/>
                        </a:spcBef>
                        <a:buClr>
                          <a:srgbClr val="000000"/>
                        </a:buClr>
                        <a:buSzPct val="100000"/>
                        <a:buChar char="-"/>
                      </a:pPr>
                      <a:r>
                        <a:rPr lang="en-ZA" sz="1800" b="0" dirty="0" smtClean="0">
                          <a:solidFill>
                            <a:srgbClr val="000000"/>
                          </a:solidFill>
                        </a:rPr>
                        <a:t>Lack of communication</a:t>
                      </a:r>
                    </a:p>
                    <a:p>
                      <a:pPr lvl="0" rtl="0">
                        <a:spcBef>
                          <a:spcPts val="0"/>
                        </a:spcBef>
                        <a:buNone/>
                      </a:pPr>
                      <a:endParaRPr lang="en-ZA" sz="800" dirty="0" smtClean="0"/>
                    </a:p>
                    <a:p>
                      <a:pPr marL="457200" lvl="0" indent="-336550" rtl="0">
                        <a:spcBef>
                          <a:spcPts val="0"/>
                        </a:spcBef>
                        <a:buClr>
                          <a:schemeClr val="dk1"/>
                        </a:buClr>
                        <a:buSzPct val="100000"/>
                        <a:buFont typeface="Courier New"/>
                        <a:buChar char="o"/>
                      </a:pPr>
                      <a:r>
                        <a:rPr lang="en-ZA" sz="1600" dirty="0" smtClean="0"/>
                        <a:t>The initiative began as a big announcement without lead-up participation</a:t>
                      </a:r>
                    </a:p>
                    <a:p>
                      <a:pPr marL="457200" lvl="0" indent="-336550" rtl="0">
                        <a:spcBef>
                          <a:spcPts val="0"/>
                        </a:spcBef>
                        <a:buClr>
                          <a:schemeClr val="dk1"/>
                        </a:buClr>
                        <a:buSzPct val="100000"/>
                        <a:buFont typeface="Courier New"/>
                        <a:buChar char="o"/>
                      </a:pPr>
                      <a:r>
                        <a:rPr lang="en-ZA" sz="1600" dirty="0" smtClean="0"/>
                        <a:t>This was followed by top-down and technocratic engagement (box ticking in the </a:t>
                      </a:r>
                      <a:r>
                        <a:rPr lang="en-ZA" sz="1600" i="1" dirty="0" smtClean="0"/>
                        <a:t>invited</a:t>
                      </a:r>
                      <a:r>
                        <a:rPr lang="en-ZA" sz="1600" dirty="0" smtClean="0"/>
                        <a:t> spaces)</a:t>
                      </a:r>
                    </a:p>
                    <a:p>
                      <a:pPr marL="457200" lvl="0" indent="-336550" rtl="0">
                        <a:spcBef>
                          <a:spcPts val="0"/>
                        </a:spcBef>
                        <a:buClr>
                          <a:schemeClr val="dk1"/>
                        </a:buClr>
                        <a:buSzPct val="100000"/>
                        <a:buFont typeface="Courier New"/>
                        <a:buChar char="o"/>
                      </a:pPr>
                      <a:r>
                        <a:rPr lang="en-ZA" sz="1600" dirty="0" smtClean="0"/>
                        <a:t>Differentiated levels of engagement</a:t>
                      </a:r>
                      <a:r>
                        <a:rPr lang="en-ZA" sz="1600" baseline="0" dirty="0" smtClean="0"/>
                        <a:t> (e.g. Patterson Park) </a:t>
                      </a:r>
                      <a:endParaRPr lang="en-ZA" sz="1600" dirty="0" smtClean="0"/>
                    </a:p>
                    <a:p>
                      <a:pPr lvl="0" rtl="0">
                        <a:spcBef>
                          <a:spcPts val="500"/>
                        </a:spcBef>
                        <a:buNone/>
                      </a:pPr>
                      <a:endParaRPr lang="en-ZA" sz="1200" dirty="0" smtClean="0"/>
                    </a:p>
                  </a:txBody>
                  <a:tcPr marL="91450" marR="91450" marT="45725" marB="45725"/>
                </a:tc>
              </a:tr>
              <a:tr h="2403837">
                <a:tc>
                  <a:txBody>
                    <a:bodyPr/>
                    <a:lstStyle/>
                    <a:p>
                      <a:pPr marL="457200" lvl="0" indent="-336550" rtl="0">
                        <a:spcBef>
                          <a:spcPts val="0"/>
                        </a:spcBef>
                        <a:buClr>
                          <a:schemeClr val="dk1"/>
                        </a:buClr>
                        <a:buSzPct val="100000"/>
                        <a:buFont typeface="Calibri"/>
                        <a:buChar char="-"/>
                      </a:pPr>
                      <a:r>
                        <a:rPr lang="en-ZA" sz="1800" dirty="0" smtClean="0"/>
                        <a:t>Significant investments into public transport  will lead to change in behaviour</a:t>
                      </a:r>
                    </a:p>
                    <a:p>
                      <a:pPr lvl="0" rtl="0">
                        <a:spcBef>
                          <a:spcPts val="0"/>
                        </a:spcBef>
                        <a:buNone/>
                      </a:pPr>
                      <a:endParaRPr lang="en-ZA" sz="800" dirty="0" smtClean="0"/>
                    </a:p>
                    <a:p>
                      <a:pPr marL="457200" lvl="0" indent="-336550" rtl="0">
                        <a:spcBef>
                          <a:spcPts val="0"/>
                        </a:spcBef>
                        <a:buClr>
                          <a:schemeClr val="dk1"/>
                        </a:buClr>
                        <a:buSzPct val="100000"/>
                        <a:buFont typeface="Courier New"/>
                        <a:buChar char="o"/>
                      </a:pPr>
                      <a:r>
                        <a:rPr lang="en-ZA" sz="1600" dirty="0" smtClean="0"/>
                        <a:t>Public transport seen as a viable alternative (because residents will live closer to work, shopping and leisure activities)</a:t>
                      </a:r>
                    </a:p>
                    <a:p>
                      <a:pPr marL="457200" lvl="0" indent="-336550" rtl="0">
                        <a:spcBef>
                          <a:spcPts val="0"/>
                        </a:spcBef>
                        <a:buClr>
                          <a:schemeClr val="dk1"/>
                        </a:buClr>
                        <a:buSzPct val="100000"/>
                        <a:buFont typeface="Courier New"/>
                        <a:buChar char="o"/>
                      </a:pPr>
                      <a:r>
                        <a:rPr lang="en-ZA" sz="1600" dirty="0" smtClean="0"/>
                        <a:t>High-density housing will  stimulate opportunities for the SMME sector and small-scale operators in the informal sector</a:t>
                      </a:r>
                      <a:endParaRPr lang="en-ZA" sz="1600" dirty="0"/>
                    </a:p>
                  </a:txBody>
                  <a:tcPr marL="91450" marR="91450" marT="45725" marB="45725" anchor="b"/>
                </a:tc>
                <a:tc>
                  <a:txBody>
                    <a:bodyPr/>
                    <a:lstStyle/>
                    <a:p>
                      <a:pPr marL="457200" lvl="0" indent="-336550" rtl="0">
                        <a:spcBef>
                          <a:spcPts val="0"/>
                        </a:spcBef>
                        <a:buClr>
                          <a:schemeClr val="dk1"/>
                        </a:buClr>
                        <a:buSzPct val="100000"/>
                        <a:buFont typeface="Calibri"/>
                        <a:buChar char="-"/>
                      </a:pPr>
                      <a:r>
                        <a:rPr lang="en-ZA" sz="1800" dirty="0" smtClean="0"/>
                        <a:t>Weak correlation between material changes and social behaviour </a:t>
                      </a:r>
                    </a:p>
                    <a:p>
                      <a:pPr lvl="0" rtl="0">
                        <a:spcBef>
                          <a:spcPts val="0"/>
                        </a:spcBef>
                        <a:buNone/>
                      </a:pPr>
                      <a:endParaRPr lang="en-ZA" sz="800" dirty="0" smtClean="0"/>
                    </a:p>
                    <a:p>
                      <a:pPr marL="457200" lvl="0" indent="-336550" rtl="0">
                        <a:spcBef>
                          <a:spcPts val="0"/>
                        </a:spcBef>
                        <a:buClr>
                          <a:schemeClr val="dk1"/>
                        </a:buClr>
                        <a:buSzPct val="100000"/>
                        <a:buFont typeface="Courier New"/>
                        <a:buChar char="o"/>
                      </a:pPr>
                      <a:r>
                        <a:rPr lang="en-ZA" sz="1600" dirty="0" smtClean="0"/>
                        <a:t>Consider fixity of human behavior and of predominant social aspirations (freestanding house, car); lack of integrated transport system</a:t>
                      </a:r>
                    </a:p>
                    <a:p>
                      <a:pPr marL="457200" lvl="0" indent="-336550" rtl="0">
                        <a:spcBef>
                          <a:spcPts val="0"/>
                        </a:spcBef>
                        <a:buClr>
                          <a:srgbClr val="333333"/>
                        </a:buClr>
                        <a:buSzPct val="100000"/>
                        <a:buFont typeface="Courier New"/>
                        <a:buChar char="o"/>
                      </a:pPr>
                      <a:r>
                        <a:rPr lang="en-ZA" sz="1600" dirty="0" smtClean="0"/>
                        <a:t>Weak economy and slow growth</a:t>
                      </a:r>
                      <a:endParaRPr lang="en-ZA" sz="1600" dirty="0"/>
                    </a:p>
                  </a:txBody>
                  <a:tcPr marL="91450" marR="91450" marT="45725" marB="45725"/>
                </a:tc>
              </a:tr>
            </a:tbl>
          </a:graphicData>
        </a:graphic>
      </p:graphicFrame>
      <p:sp>
        <p:nvSpPr>
          <p:cNvPr id="2" name="Footer Placeholder 1"/>
          <p:cNvSpPr>
            <a:spLocks noGrp="1"/>
          </p:cNvSpPr>
          <p:nvPr>
            <p:ph type="ftr" idx="11"/>
          </p:nvPr>
        </p:nvSpPr>
        <p:spPr/>
        <p:txBody>
          <a:bodyPr/>
          <a:lstStyle/>
          <a:p>
            <a:endParaRPr lang="en-US" dirty="0"/>
          </a:p>
        </p:txBody>
      </p:sp>
      <p:pic>
        <p:nvPicPr>
          <p:cNvPr id="4" name="Picture 2"/>
          <p:cNvPicPr>
            <a:picLocks noChangeAspect="1" noChangeArrowheads="1"/>
          </p:cNvPicPr>
          <p:nvPr/>
        </p:nvPicPr>
        <p:blipFill rotWithShape="1">
          <a:blip r:embed="rId3" cstate="screen">
            <a:extLst>
              <a:ext uri="{28A0092B-C50C-407E-A947-70E740481C1C}">
                <a14:useLocalDpi xmlns:a14="http://schemas.microsoft.com/office/drawing/2010/main" xmlns=""/>
              </a:ext>
            </a:extLst>
          </a:blip>
          <a:srcRect/>
          <a:stretch/>
        </p:blipFill>
        <p:spPr bwMode="auto">
          <a:xfrm>
            <a:off x="-12700" y="6021288"/>
            <a:ext cx="9169400" cy="901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9107007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Shape 467"/>
          <p:cNvSpPr txBox="1">
            <a:spLocks noGrp="1"/>
          </p:cNvSpPr>
          <p:nvPr>
            <p:ph type="ctrTitle"/>
          </p:nvPr>
        </p:nvSpPr>
        <p:spPr>
          <a:xfrm>
            <a:off x="685800" y="2130425"/>
            <a:ext cx="7772400" cy="1470024"/>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endParaRPr sz="4400" b="0" i="0" u="none" strike="noStrike" cap="none">
              <a:solidFill>
                <a:schemeClr val="dk1"/>
              </a:solidFill>
              <a:latin typeface="Calibri"/>
              <a:ea typeface="Calibri"/>
              <a:cs typeface="Calibri"/>
              <a:sym typeface="Calibri"/>
            </a:endParaRPr>
          </a:p>
        </p:txBody>
      </p:sp>
      <p:sp>
        <p:nvSpPr>
          <p:cNvPr id="468" name="Shape 468"/>
          <p:cNvSpPr txBox="1">
            <a:spLocks noGrp="1"/>
          </p:cNvSpPr>
          <p:nvPr>
            <p:ph type="subTitle" idx="1"/>
          </p:nvPr>
        </p:nvSpPr>
        <p:spPr>
          <a:xfrm>
            <a:off x="1371600" y="3886200"/>
            <a:ext cx="6400799" cy="1752600"/>
          </a:xfrm>
          <a:prstGeom prst="rect">
            <a:avLst/>
          </a:prstGeom>
          <a:noFill/>
          <a:ln>
            <a:noFill/>
          </a:ln>
        </p:spPr>
        <p:txBody>
          <a:bodyPr lIns="91425" tIns="45700" rIns="91425" bIns="45700" anchor="t" anchorCtr="0">
            <a:noAutofit/>
          </a:bodyPr>
          <a:lstStyle/>
          <a:p>
            <a:pPr marL="0" marR="0" lvl="0" indent="0" algn="ctr" rtl="0">
              <a:spcBef>
                <a:spcPts val="0"/>
              </a:spcBef>
              <a:buClr>
                <a:srgbClr val="888888"/>
              </a:buClr>
              <a:buSzPct val="25000"/>
              <a:buFont typeface="Arial"/>
              <a:buNone/>
            </a:pPr>
            <a:endParaRPr sz="3200" b="0" i="0" u="none" strike="noStrike" cap="none">
              <a:solidFill>
                <a:srgbClr val="888888"/>
              </a:solidFill>
              <a:latin typeface="Calibri"/>
              <a:ea typeface="Calibri"/>
              <a:cs typeface="Calibri"/>
              <a:sym typeface="Calibri"/>
            </a:endParaRPr>
          </a:p>
        </p:txBody>
      </p:sp>
      <p:pic>
        <p:nvPicPr>
          <p:cNvPr id="469" name="Shape 469" descr="2016-04-24 13.22.44.jpg"/>
          <p:cNvPicPr preferRelativeResize="0"/>
          <p:nvPr/>
        </p:nvPicPr>
        <p:blipFill rotWithShape="1">
          <a:blip r:embed="rId3" cstate="email">
            <a:alphaModFix/>
            <a:extLst>
              <a:ext uri="{28A0092B-C50C-407E-A947-70E740481C1C}">
                <a14:useLocalDpi xmlns:a14="http://schemas.microsoft.com/office/drawing/2010/main" xmlns=""/>
              </a:ext>
            </a:extLst>
          </a:blip>
          <a:srcRect/>
          <a:stretch/>
        </p:blipFill>
        <p:spPr>
          <a:xfrm>
            <a:off x="0" y="0"/>
            <a:ext cx="9252520" cy="6885384"/>
          </a:xfrm>
          <a:prstGeom prst="rect">
            <a:avLst/>
          </a:prstGeom>
          <a:noFill/>
          <a:ln>
            <a:noFill/>
          </a:ln>
        </p:spPr>
      </p:pic>
      <p:sp>
        <p:nvSpPr>
          <p:cNvPr id="2" name="Footer Placeholder 1"/>
          <p:cNvSpPr>
            <a:spLocks noGrp="1"/>
          </p:cNvSpPr>
          <p:nvPr>
            <p:ph type="ftr" idx="11"/>
          </p:nvPr>
        </p:nvSpPr>
        <p:spPr/>
        <p:txBody>
          <a:bodyPr/>
          <a:lstStyle/>
          <a:p>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pic>
        <p:nvPicPr>
          <p:cNvPr id="474" name="Shape 474" descr="IMG_6552img_6552 copy.jpg"/>
          <p:cNvPicPr preferRelativeResize="0"/>
          <p:nvPr/>
        </p:nvPicPr>
        <p:blipFill>
          <a:blip r:embed="rId3" cstate="email">
            <a:alphaModFix/>
            <a:extLst>
              <a:ext uri="{28A0092B-C50C-407E-A947-70E740481C1C}">
                <a14:useLocalDpi xmlns:a14="http://schemas.microsoft.com/office/drawing/2010/main" xmlns=""/>
              </a:ext>
            </a:extLst>
          </a:blip>
          <a:stretch>
            <a:fillRect/>
          </a:stretch>
        </p:blipFill>
        <p:spPr>
          <a:xfrm>
            <a:off x="0" y="365125"/>
            <a:ext cx="9143999" cy="6045201"/>
          </a:xfrm>
          <a:prstGeom prst="rect">
            <a:avLst/>
          </a:prstGeom>
          <a:noFill/>
          <a:ln w="9525" cap="flat" cmpd="sng">
            <a:solidFill>
              <a:srgbClr val="000000"/>
            </a:solidFill>
            <a:prstDash val="solid"/>
            <a:round/>
            <a:headEnd type="none" w="med" len="med"/>
            <a:tailEnd type="none" w="med" len="med"/>
          </a:ln>
        </p:spPr>
      </p:pic>
      <p:sp>
        <p:nvSpPr>
          <p:cNvPr id="475" name="Shape 475"/>
          <p:cNvSpPr txBox="1"/>
          <p:nvPr/>
        </p:nvSpPr>
        <p:spPr>
          <a:xfrm>
            <a:off x="7171775" y="6477000"/>
            <a:ext cx="1972200" cy="381000"/>
          </a:xfrm>
          <a:prstGeom prst="rect">
            <a:avLst/>
          </a:prstGeom>
          <a:noFill/>
          <a:ln>
            <a:noFill/>
          </a:ln>
        </p:spPr>
        <p:txBody>
          <a:bodyPr lIns="91425" tIns="91425" rIns="91425" bIns="91425" anchor="t" anchorCtr="0">
            <a:noAutofit/>
          </a:bodyPr>
          <a:lstStyle/>
          <a:p>
            <a:pPr lvl="0" rtl="0">
              <a:spcBef>
                <a:spcPts val="0"/>
              </a:spcBef>
              <a:buNone/>
            </a:pPr>
            <a:r>
              <a:rPr lang="fr-FR"/>
              <a:t> (© Mark Lewis, 2016)</a:t>
            </a:r>
          </a:p>
        </p:txBody>
      </p:sp>
      <p:sp>
        <p:nvSpPr>
          <p:cNvPr id="2" name="Footer Placeholder 1"/>
          <p:cNvSpPr>
            <a:spLocks noGrp="1"/>
          </p:cNvSpPr>
          <p:nvPr>
            <p:ph type="ftr" idx="11"/>
          </p:nvPr>
        </p:nvSpPr>
        <p:spPr/>
        <p:txBody>
          <a:bodyPr/>
          <a:lstStyle/>
          <a:p>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4982"/>
            <a:ext cx="3008313" cy="635670"/>
          </a:xfrm>
        </p:spPr>
        <p:txBody>
          <a:bodyPr/>
          <a:lstStyle/>
          <a:p>
            <a:r>
              <a:rPr lang="en-ZA" dirty="0" smtClean="0"/>
              <a:t>Gauteng City-Region</a:t>
            </a:r>
            <a:endParaRPr lang="en-US" dirty="0"/>
          </a:p>
        </p:txBody>
      </p:sp>
      <p:sp>
        <p:nvSpPr>
          <p:cNvPr id="4" name="Text Placeholder 3"/>
          <p:cNvSpPr>
            <a:spLocks noGrp="1"/>
          </p:cNvSpPr>
          <p:nvPr>
            <p:ph type="body" idx="2"/>
          </p:nvPr>
        </p:nvSpPr>
        <p:spPr>
          <a:xfrm>
            <a:off x="179512" y="610145"/>
            <a:ext cx="3600400" cy="4691063"/>
          </a:xfrm>
        </p:spPr>
        <p:txBody>
          <a:bodyPr/>
          <a:lstStyle/>
          <a:p>
            <a:pPr marL="285750" indent="-285750">
              <a:buFont typeface="Arial" panose="020B0604020202020204" pitchFamily="34" charset="0"/>
              <a:buChar char="•"/>
            </a:pPr>
            <a:r>
              <a:rPr lang="en-ZA" sz="1800" dirty="0" smtClean="0"/>
              <a:t>Same urban challenges as national but amplified because of the rate and scale of urban growth</a:t>
            </a:r>
          </a:p>
          <a:p>
            <a:pPr marL="285750" indent="-285750">
              <a:buFont typeface="Arial" panose="020B0604020202020204" pitchFamily="34" charset="0"/>
              <a:buChar char="•"/>
            </a:pPr>
            <a:r>
              <a:rPr lang="en-ZA" sz="1800" dirty="0" smtClean="0"/>
              <a:t>Governance challenge as three large metropolitan cities interact with provincial government in the same space</a:t>
            </a:r>
          </a:p>
          <a:p>
            <a:pPr marL="285750" indent="-285750">
              <a:buFont typeface="Arial" panose="020B0604020202020204" pitchFamily="34" charset="0"/>
              <a:buChar char="•"/>
            </a:pPr>
            <a:r>
              <a:rPr lang="en-ZA" sz="1800" dirty="0" smtClean="0"/>
              <a:t>Urban inequalities among the highest in the world (close to 0.7 Gini)</a:t>
            </a:r>
          </a:p>
          <a:p>
            <a:pPr marL="285750" indent="-285750">
              <a:buFont typeface="Arial" panose="020B0604020202020204" pitchFamily="34" charset="0"/>
              <a:buChar char="•"/>
            </a:pPr>
            <a:r>
              <a:rPr lang="en-ZA" sz="1800" dirty="0" smtClean="0"/>
              <a:t>Contributes 35% of SA’s GDP but Unemployment levels of 27.6% and youth unemployment of 44% </a:t>
            </a:r>
          </a:p>
          <a:p>
            <a:pPr marL="285750" indent="-285750">
              <a:buFont typeface="Arial" panose="020B0604020202020204" pitchFamily="34" charset="0"/>
              <a:buChar char="•"/>
            </a:pPr>
            <a:r>
              <a:rPr lang="en-ZA" sz="1800" dirty="0" smtClean="0"/>
              <a:t>But potentials of agglomeration in a city-region of over 13 million people which is South Africa’s gateway to Africa and the world</a:t>
            </a:r>
          </a:p>
          <a:p>
            <a:endParaRPr lang="en-ZA" dirty="0" smtClean="0"/>
          </a:p>
          <a:p>
            <a:endParaRPr lang="en-ZA" dirty="0" smtClean="0"/>
          </a:p>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xmlns=""/>
              </a:ext>
            </a:extLst>
          </a:blip>
          <a:srcRect/>
          <a:stretch>
            <a:fillRect/>
          </a:stretch>
        </p:blipFill>
        <p:spPr bwMode="auto">
          <a:xfrm>
            <a:off x="3704456" y="54651"/>
            <a:ext cx="4893606" cy="58763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Footer Placeholder 2"/>
          <p:cNvSpPr>
            <a:spLocks noGrp="1"/>
          </p:cNvSpPr>
          <p:nvPr>
            <p:ph type="ftr" idx="11"/>
          </p:nvPr>
        </p:nvSpPr>
        <p:spPr/>
        <p:txBody>
          <a:bodyPr/>
          <a:lstStyle/>
          <a:p>
            <a:endParaRPr lang="en-US" dirty="0"/>
          </a:p>
        </p:txBody>
      </p:sp>
      <p:pic>
        <p:nvPicPr>
          <p:cNvPr id="6" name="Picture 2"/>
          <p:cNvPicPr>
            <a:picLocks noChangeAspect="1" noChangeArrowheads="1"/>
          </p:cNvPicPr>
          <p:nvPr/>
        </p:nvPicPr>
        <p:blipFill rotWithShape="1">
          <a:blip r:embed="rId3" cstate="screen">
            <a:extLst>
              <a:ext uri="{28A0092B-C50C-407E-A947-70E740481C1C}">
                <a14:useLocalDpi xmlns:a14="http://schemas.microsoft.com/office/drawing/2010/main" xmlns=""/>
              </a:ext>
            </a:extLst>
          </a:blip>
          <a:srcRect/>
          <a:stretch/>
        </p:blipFill>
        <p:spPr bwMode="auto">
          <a:xfrm>
            <a:off x="-12700" y="6021288"/>
            <a:ext cx="9169400" cy="901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64747713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400"/>
            <a:ext cx="8229600" cy="1143000"/>
          </a:xfrm>
        </p:spPr>
        <p:txBody>
          <a:bodyPr/>
          <a:lstStyle/>
          <a:p>
            <a:r>
              <a:rPr lang="en-ZA" dirty="0"/>
              <a:t>I</a:t>
            </a:r>
            <a:r>
              <a:rPr lang="en-ZA" dirty="0" smtClean="0"/>
              <a:t>nsights from the CoF</a:t>
            </a:r>
            <a:endParaRPr lang="en-US" dirty="0"/>
          </a:p>
        </p:txBody>
      </p:sp>
      <p:sp>
        <p:nvSpPr>
          <p:cNvPr id="3" name="Text Placeholder 2"/>
          <p:cNvSpPr>
            <a:spLocks noGrp="1"/>
          </p:cNvSpPr>
          <p:nvPr>
            <p:ph type="body" idx="1"/>
          </p:nvPr>
        </p:nvSpPr>
        <p:spPr>
          <a:xfrm>
            <a:off x="457200" y="1052736"/>
            <a:ext cx="8229600" cy="4525963"/>
          </a:xfrm>
        </p:spPr>
        <p:txBody>
          <a:bodyPr/>
          <a:lstStyle/>
          <a:p>
            <a:r>
              <a:rPr lang="en-ZA" sz="2400" dirty="0" smtClean="0"/>
              <a:t>The </a:t>
            </a:r>
            <a:r>
              <a:rPr lang="en-ZA" sz="2400" dirty="0"/>
              <a:t>case-study confirms the innovative and learning capacities of the city administration but this was dependent on a progressive </a:t>
            </a:r>
            <a:r>
              <a:rPr lang="en-ZA" sz="2400" dirty="0" smtClean="0"/>
              <a:t>mayor</a:t>
            </a:r>
          </a:p>
          <a:p>
            <a:r>
              <a:rPr lang="en-ZA" sz="2400" dirty="0" smtClean="0"/>
              <a:t> The city had the capacity to re-align budgets around the CoF and to a certain extent realign operational plans of city departments and agencies</a:t>
            </a:r>
          </a:p>
          <a:p>
            <a:r>
              <a:rPr lang="en-ZA" sz="2400" dirty="0"/>
              <a:t> </a:t>
            </a:r>
            <a:r>
              <a:rPr lang="en-ZA" sz="2400" dirty="0" smtClean="0"/>
              <a:t>The actual HR capacity for implementation however is extremely limited relative to the ambition of the project – a few committed individuals trying to restructure the entire city</a:t>
            </a:r>
          </a:p>
          <a:p>
            <a:r>
              <a:rPr lang="en-ZA" sz="2400" dirty="0" smtClean="0"/>
              <a:t>The </a:t>
            </a:r>
            <a:r>
              <a:rPr lang="en-ZA" sz="2400" dirty="0" err="1" smtClean="0"/>
              <a:t>CoF</a:t>
            </a:r>
            <a:r>
              <a:rPr lang="en-ZA" sz="2400" dirty="0" smtClean="0"/>
              <a:t> has highlighted policy contradictions and tensions e.g. the lack of a strong framework on inclusionary housing, a lack of understanding the economic imperatives</a:t>
            </a:r>
            <a:endParaRPr lang="en-US" sz="2400" dirty="0"/>
          </a:p>
        </p:txBody>
      </p:sp>
      <p:sp>
        <p:nvSpPr>
          <p:cNvPr id="4" name="Footer Placeholder 3"/>
          <p:cNvSpPr>
            <a:spLocks noGrp="1"/>
          </p:cNvSpPr>
          <p:nvPr>
            <p:ph type="ftr" idx="11"/>
          </p:nvPr>
        </p:nvSpPr>
        <p:spPr/>
        <p:txBody>
          <a:bodyPr/>
          <a:lstStyle/>
          <a:p>
            <a:endParaRPr lang="en-US" dirty="0"/>
          </a:p>
        </p:txBody>
      </p:sp>
      <p:pic>
        <p:nvPicPr>
          <p:cNvPr id="5" name="Picture 2"/>
          <p:cNvPicPr>
            <a:picLocks noChangeAspect="1" noChangeArrowheads="1"/>
          </p:cNvPicPr>
          <p:nvPr/>
        </p:nvPicPr>
        <p:blipFill rotWithShape="1">
          <a:blip r:embed="rId2" cstate="screen">
            <a:extLst>
              <a:ext uri="{28A0092B-C50C-407E-A947-70E740481C1C}">
                <a14:useLocalDpi xmlns:a14="http://schemas.microsoft.com/office/drawing/2010/main" xmlns=""/>
              </a:ext>
            </a:extLst>
          </a:blip>
          <a:srcRect/>
          <a:stretch/>
        </p:blipFill>
        <p:spPr bwMode="auto">
          <a:xfrm>
            <a:off x="-12700" y="6021288"/>
            <a:ext cx="9169400" cy="901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51035454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46348" y="908720"/>
            <a:ext cx="8651304" cy="4525963"/>
          </a:xfrm>
        </p:spPr>
        <p:txBody>
          <a:bodyPr/>
          <a:lstStyle/>
          <a:p>
            <a:r>
              <a:rPr lang="en-ZA" sz="2000" dirty="0" smtClean="0"/>
              <a:t> The project requires the city to operate differently but the full implications of what this means is still not clear</a:t>
            </a:r>
          </a:p>
          <a:p>
            <a:r>
              <a:rPr lang="en-ZA" sz="2000" dirty="0" smtClean="0"/>
              <a:t>The project was implemented </a:t>
            </a:r>
            <a:r>
              <a:rPr lang="en-ZA" sz="2000" dirty="0" err="1" smtClean="0"/>
              <a:t>technocratically</a:t>
            </a:r>
            <a:r>
              <a:rPr lang="en-ZA" sz="2000" dirty="0" smtClean="0"/>
              <a:t> but nearly came adrift with local opposition (especially to densification) requiring a more participatory mode but the tensions between inclusion and pacifying the middle class remain</a:t>
            </a:r>
          </a:p>
          <a:p>
            <a:r>
              <a:rPr lang="en-ZA" sz="2000" dirty="0"/>
              <a:t> </a:t>
            </a:r>
            <a:r>
              <a:rPr lang="en-ZA" sz="2000" dirty="0" smtClean="0"/>
              <a:t>Intergovernmental relations and tensions have undermined the project with a different vision for the urban future coming from provincial government</a:t>
            </a:r>
          </a:p>
          <a:p>
            <a:r>
              <a:rPr lang="en-ZA" sz="2000" dirty="0" smtClean="0"/>
              <a:t>The project is requiring different modes of engagement with developers – with the city having traditionally been reactive.</a:t>
            </a:r>
          </a:p>
          <a:p>
            <a:r>
              <a:rPr lang="en-ZA" sz="2000" dirty="0" smtClean="0"/>
              <a:t> This is a long term project of incremental development that requires systematic and sustained attention from city government (bureaucratic capacity) but more importantly requires the relational capacity to embed the initiative within broader governmental structures and within private sector decision-making) </a:t>
            </a:r>
            <a:endParaRPr lang="en-US" sz="2000" dirty="0"/>
          </a:p>
        </p:txBody>
      </p:sp>
      <p:sp>
        <p:nvSpPr>
          <p:cNvPr id="4" name="Footer Placeholder 3"/>
          <p:cNvSpPr>
            <a:spLocks noGrp="1"/>
          </p:cNvSpPr>
          <p:nvPr>
            <p:ph type="ftr" idx="11"/>
          </p:nvPr>
        </p:nvSpPr>
        <p:spPr/>
        <p:txBody>
          <a:bodyPr/>
          <a:lstStyle/>
          <a:p>
            <a:endParaRPr lang="en-US" dirty="0"/>
          </a:p>
        </p:txBody>
      </p:sp>
      <p:pic>
        <p:nvPicPr>
          <p:cNvPr id="5" name="Picture 2"/>
          <p:cNvPicPr>
            <a:picLocks noChangeAspect="1" noChangeArrowheads="1"/>
          </p:cNvPicPr>
          <p:nvPr/>
        </p:nvPicPr>
        <p:blipFill rotWithShape="1">
          <a:blip r:embed="rId2" cstate="screen">
            <a:extLst>
              <a:ext uri="{28A0092B-C50C-407E-A947-70E740481C1C}">
                <a14:useLocalDpi xmlns:a14="http://schemas.microsoft.com/office/drawing/2010/main" xmlns=""/>
              </a:ext>
            </a:extLst>
          </a:blip>
          <a:srcRect/>
          <a:stretch/>
        </p:blipFill>
        <p:spPr bwMode="auto">
          <a:xfrm>
            <a:off x="-12700" y="6021288"/>
            <a:ext cx="9169400" cy="901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itre 5"/>
          <p:cNvSpPr>
            <a:spLocks noGrp="1"/>
          </p:cNvSpPr>
          <p:nvPr>
            <p:ph type="title"/>
          </p:nvPr>
        </p:nvSpPr>
        <p:spPr/>
        <p:txBody>
          <a:bodyPr/>
          <a:lstStyle/>
          <a:p>
            <a:endParaRPr lang="fr-FR"/>
          </a:p>
        </p:txBody>
      </p:sp>
      <p:sp>
        <p:nvSpPr>
          <p:cNvPr id="7" name="Title 1"/>
          <p:cNvSpPr txBox="1">
            <a:spLocks/>
          </p:cNvSpPr>
          <p:nvPr/>
        </p:nvSpPr>
        <p:spPr>
          <a:xfrm>
            <a:off x="457200" y="8400"/>
            <a:ext cx="8229600" cy="1143000"/>
          </a:xfrm>
          <a:prstGeom prst="rect">
            <a:avLst/>
          </a:prstGeom>
          <a:noFill/>
          <a:ln>
            <a:noFill/>
          </a:ln>
        </p:spPr>
        <p:txBody>
          <a:bodyPr lIns="91425" tIns="91425" rIns="91425" bIns="91425" anchor="ctr" anchorCtr="0"/>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ZA" dirty="0" smtClean="0"/>
              <a:t>Insights from the CoF</a:t>
            </a:r>
            <a:endParaRPr lang="en-US" dirty="0"/>
          </a:p>
        </p:txBody>
      </p:sp>
    </p:spTree>
    <p:extLst>
      <p:ext uri="{BB962C8B-B14F-4D97-AF65-F5344CB8AC3E}">
        <p14:creationId xmlns:p14="http://schemas.microsoft.com/office/powerpoint/2010/main" xmlns="" val="215869243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So what does this all mean?</a:t>
            </a:r>
            <a:endParaRPr lang="en-US" dirty="0"/>
          </a:p>
        </p:txBody>
      </p:sp>
      <p:sp>
        <p:nvSpPr>
          <p:cNvPr id="3" name="Text Placeholder 2"/>
          <p:cNvSpPr>
            <a:spLocks noGrp="1"/>
          </p:cNvSpPr>
          <p:nvPr>
            <p:ph type="body" idx="1"/>
          </p:nvPr>
        </p:nvSpPr>
        <p:spPr/>
        <p:txBody>
          <a:bodyPr/>
          <a:lstStyle/>
          <a:p>
            <a:pPr marL="203200" indent="0">
              <a:buNone/>
            </a:pPr>
            <a:r>
              <a:rPr lang="en-ZA" sz="2000" b="1" i="1" dirty="0" smtClean="0"/>
              <a:t>On the one hand…</a:t>
            </a:r>
          </a:p>
          <a:p>
            <a:r>
              <a:rPr lang="en-ZA" sz="2000" dirty="0" smtClean="0"/>
              <a:t>Johannesburg has the powers provided by a national constitution and the authority of a single tier metropolitan structure</a:t>
            </a:r>
          </a:p>
          <a:p>
            <a:r>
              <a:rPr lang="en-ZA" sz="2000" dirty="0"/>
              <a:t> </a:t>
            </a:r>
            <a:r>
              <a:rPr lang="en-ZA" sz="2000" dirty="0" smtClean="0"/>
              <a:t>It is almost self-reliant financially and has the resources to implement a reasonably ambitious capital programme</a:t>
            </a:r>
          </a:p>
          <a:p>
            <a:r>
              <a:rPr lang="en-ZA" sz="2000" dirty="0" smtClean="0"/>
              <a:t> It has been organisationally adaptive  </a:t>
            </a:r>
          </a:p>
          <a:p>
            <a:r>
              <a:rPr lang="en-ZA" sz="2000" dirty="0" smtClean="0"/>
              <a:t>It has shown the political willingness to construct long term transformative visions which have evolved and strengthened over time</a:t>
            </a:r>
          </a:p>
          <a:p>
            <a:r>
              <a:rPr lang="en-ZA" sz="2000" dirty="0" smtClean="0"/>
              <a:t>Its plans are regarded as cutting-edge in international terms reflected for example, in the election of former Mayor, Parks Tau, as global president of the UCLG</a:t>
            </a:r>
          </a:p>
          <a:p>
            <a:pPr marL="203200" indent="0">
              <a:buNone/>
            </a:pPr>
            <a:r>
              <a:rPr lang="en-ZA" sz="2000" dirty="0" smtClean="0"/>
              <a:t> </a:t>
            </a:r>
          </a:p>
          <a:p>
            <a:endParaRPr lang="en-ZA" sz="2000" dirty="0" smtClean="0"/>
          </a:p>
          <a:p>
            <a:endParaRPr lang="en-ZA" dirty="0" smtClean="0"/>
          </a:p>
          <a:p>
            <a:endParaRPr lang="en-US" dirty="0"/>
          </a:p>
        </p:txBody>
      </p:sp>
      <p:sp>
        <p:nvSpPr>
          <p:cNvPr id="4" name="Footer Placeholder 3"/>
          <p:cNvSpPr>
            <a:spLocks noGrp="1"/>
          </p:cNvSpPr>
          <p:nvPr>
            <p:ph type="ftr" idx="11"/>
          </p:nvPr>
        </p:nvSpPr>
        <p:spPr/>
        <p:txBody>
          <a:bodyPr/>
          <a:lstStyle/>
          <a:p>
            <a:endParaRPr lang="en-US" dirty="0"/>
          </a:p>
        </p:txBody>
      </p:sp>
      <p:pic>
        <p:nvPicPr>
          <p:cNvPr id="5" name="Picture 2"/>
          <p:cNvPicPr>
            <a:picLocks noChangeAspect="1" noChangeArrowheads="1"/>
          </p:cNvPicPr>
          <p:nvPr/>
        </p:nvPicPr>
        <p:blipFill rotWithShape="1">
          <a:blip r:embed="rId2" cstate="screen">
            <a:extLst>
              <a:ext uri="{28A0092B-C50C-407E-A947-70E740481C1C}">
                <a14:useLocalDpi xmlns:a14="http://schemas.microsoft.com/office/drawing/2010/main" xmlns=""/>
              </a:ext>
            </a:extLst>
          </a:blip>
          <a:srcRect/>
          <a:stretch/>
        </p:blipFill>
        <p:spPr bwMode="auto">
          <a:xfrm>
            <a:off x="-12700" y="6021288"/>
            <a:ext cx="9169400" cy="901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43613820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8400"/>
            <a:ext cx="8229600" cy="1143000"/>
          </a:xfrm>
        </p:spPr>
        <p:txBody>
          <a:bodyPr/>
          <a:lstStyle/>
          <a:p>
            <a:r>
              <a:rPr lang="en-ZA" dirty="0" smtClean="0"/>
              <a:t>So what does this all mean?</a:t>
            </a:r>
            <a:endParaRPr lang="en-US" dirty="0"/>
          </a:p>
        </p:txBody>
      </p:sp>
      <p:sp>
        <p:nvSpPr>
          <p:cNvPr id="3" name="Text Placeholder 2"/>
          <p:cNvSpPr>
            <a:spLocks noGrp="1"/>
          </p:cNvSpPr>
          <p:nvPr>
            <p:ph type="body" idx="1"/>
          </p:nvPr>
        </p:nvSpPr>
        <p:spPr>
          <a:xfrm>
            <a:off x="251520" y="1052736"/>
            <a:ext cx="8568952" cy="4525963"/>
          </a:xfrm>
        </p:spPr>
        <p:txBody>
          <a:bodyPr/>
          <a:lstStyle/>
          <a:p>
            <a:pPr marL="203200" indent="0">
              <a:buNone/>
            </a:pPr>
            <a:r>
              <a:rPr lang="en-ZA" sz="2400" b="1" i="1" dirty="0" smtClean="0"/>
              <a:t>On the other hand..</a:t>
            </a:r>
          </a:p>
          <a:p>
            <a:pPr>
              <a:buFont typeface="Arial" panose="020B0604020202020204" pitchFamily="34" charset="0"/>
              <a:buChar char="•"/>
            </a:pPr>
            <a:r>
              <a:rPr lang="en-ZA" sz="1800" dirty="0" smtClean="0"/>
              <a:t>The constitutional framing is immensely complex requiring multiple levels of formal and informal interactions within and across scales of government (city-region governance unresolved)</a:t>
            </a:r>
          </a:p>
          <a:p>
            <a:pPr>
              <a:buFont typeface="Arial" panose="020B0604020202020204" pitchFamily="34" charset="0"/>
              <a:buChar char="•"/>
            </a:pPr>
            <a:r>
              <a:rPr lang="en-ZA" sz="1800" dirty="0" smtClean="0"/>
              <a:t>The allocation of powers is inadequate to enable proper coordination of built environment powers at local level</a:t>
            </a:r>
          </a:p>
          <a:p>
            <a:pPr>
              <a:buFont typeface="Arial" panose="020B0604020202020204" pitchFamily="34" charset="0"/>
              <a:buChar char="•"/>
            </a:pPr>
            <a:r>
              <a:rPr lang="en-ZA" sz="1800" dirty="0" smtClean="0"/>
              <a:t>At times there is a mismatch between progressive policy intentions and actual practices on the ground (e.g. Operational Clean Sweep) as the city struggles to respond to multiple imperatives</a:t>
            </a:r>
          </a:p>
          <a:p>
            <a:pPr>
              <a:buFont typeface="Arial" panose="020B0604020202020204" pitchFamily="34" charset="0"/>
              <a:buChar char="•"/>
            </a:pPr>
            <a:r>
              <a:rPr lang="en-ZA" sz="1800" dirty="0" smtClean="0"/>
              <a:t>Despite the history of “struggle” and “political activism” the city administration has taken a fairly technocratic approach, although with a gradual shift to more collaborative forms of plan-making</a:t>
            </a:r>
          </a:p>
          <a:p>
            <a:pPr>
              <a:buFont typeface="Arial" panose="020B0604020202020204" pitchFamily="34" charset="0"/>
              <a:buChar char="•"/>
            </a:pPr>
            <a:r>
              <a:rPr lang="en-ZA" sz="1800" dirty="0" smtClean="0"/>
              <a:t>The city is possibly at the limits of its capital spending and its professional capabilities are limited in relation to its ambitions (as illustrated, for example, in the growing vacancies)</a:t>
            </a:r>
          </a:p>
          <a:p>
            <a:pPr marL="203200" indent="0">
              <a:buNone/>
            </a:pPr>
            <a:endParaRPr lang="en-ZA" sz="2400" dirty="0" smtClean="0"/>
          </a:p>
          <a:p>
            <a:pPr marL="203200" indent="0">
              <a:buNone/>
            </a:pPr>
            <a:endParaRPr lang="en-ZA" sz="2400" dirty="0" smtClean="0"/>
          </a:p>
          <a:p>
            <a:pPr marL="203200" indent="0">
              <a:buNone/>
            </a:pPr>
            <a:endParaRPr lang="en-ZA" sz="2400" dirty="0" smtClean="0"/>
          </a:p>
          <a:p>
            <a:pPr marL="203200" indent="0">
              <a:buNone/>
            </a:pPr>
            <a:endParaRPr lang="en-US" sz="2400" dirty="0"/>
          </a:p>
        </p:txBody>
      </p:sp>
      <p:sp>
        <p:nvSpPr>
          <p:cNvPr id="4" name="Footer Placeholder 3"/>
          <p:cNvSpPr>
            <a:spLocks noGrp="1"/>
          </p:cNvSpPr>
          <p:nvPr>
            <p:ph type="ftr" idx="11"/>
          </p:nvPr>
        </p:nvSpPr>
        <p:spPr/>
        <p:txBody>
          <a:bodyPr/>
          <a:lstStyle/>
          <a:p>
            <a:endParaRPr lang="en-US" dirty="0"/>
          </a:p>
        </p:txBody>
      </p:sp>
      <p:pic>
        <p:nvPicPr>
          <p:cNvPr id="5" name="Picture 2"/>
          <p:cNvPicPr>
            <a:picLocks noChangeAspect="1" noChangeArrowheads="1"/>
          </p:cNvPicPr>
          <p:nvPr/>
        </p:nvPicPr>
        <p:blipFill rotWithShape="1">
          <a:blip r:embed="rId2" cstate="screen">
            <a:extLst>
              <a:ext uri="{28A0092B-C50C-407E-A947-70E740481C1C}">
                <a14:useLocalDpi xmlns:a14="http://schemas.microsoft.com/office/drawing/2010/main" xmlns=""/>
              </a:ext>
            </a:extLst>
          </a:blip>
          <a:srcRect/>
          <a:stretch/>
        </p:blipFill>
        <p:spPr bwMode="auto">
          <a:xfrm>
            <a:off x="-12700" y="6021288"/>
            <a:ext cx="9169400" cy="901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04280925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ZA" sz="3600" dirty="0" smtClean="0"/>
              <a:t>What is the significance of the Johannesburg experience?</a:t>
            </a:r>
            <a:endParaRPr lang="en-US" sz="3600" dirty="0"/>
          </a:p>
        </p:txBody>
      </p:sp>
      <p:sp>
        <p:nvSpPr>
          <p:cNvPr id="3" name="Text Placeholder 2"/>
          <p:cNvSpPr>
            <a:spLocks noGrp="1"/>
          </p:cNvSpPr>
          <p:nvPr>
            <p:ph type="body" idx="1"/>
          </p:nvPr>
        </p:nvSpPr>
        <p:spPr>
          <a:xfrm>
            <a:off x="457200" y="1412776"/>
            <a:ext cx="8229600" cy="4525963"/>
          </a:xfrm>
        </p:spPr>
        <p:txBody>
          <a:bodyPr/>
          <a:lstStyle/>
          <a:p>
            <a:r>
              <a:rPr lang="en-ZA" sz="2400" dirty="0" smtClean="0">
                <a:solidFill>
                  <a:srgbClr val="000000"/>
                </a:solidFill>
              </a:rPr>
              <a:t> It represents a decade-and-a-half of experience with single-tier metropolitan governance (rare in global terms)</a:t>
            </a:r>
          </a:p>
          <a:p>
            <a:r>
              <a:rPr lang="en-ZA" sz="2400" dirty="0" smtClean="0">
                <a:solidFill>
                  <a:srgbClr val="000000"/>
                </a:solidFill>
              </a:rPr>
              <a:t>It reveals the difference between adaptation in policy and intentions (in which </a:t>
            </a:r>
            <a:r>
              <a:rPr lang="en-ZA" sz="2400" dirty="0" err="1" smtClean="0">
                <a:solidFill>
                  <a:srgbClr val="000000"/>
                </a:solidFill>
              </a:rPr>
              <a:t>Jo’burg</a:t>
            </a:r>
            <a:r>
              <a:rPr lang="en-ZA" sz="2400" dirty="0">
                <a:solidFill>
                  <a:srgbClr val="000000"/>
                </a:solidFill>
              </a:rPr>
              <a:t> </a:t>
            </a:r>
            <a:r>
              <a:rPr lang="en-ZA" sz="2400" dirty="0" smtClean="0">
                <a:solidFill>
                  <a:srgbClr val="000000"/>
                </a:solidFill>
              </a:rPr>
              <a:t>has done well) and adaptation in actual delivery (in which the outcomes are ambiguous)</a:t>
            </a:r>
          </a:p>
          <a:p>
            <a:r>
              <a:rPr lang="en-ZA" sz="2400" dirty="0" smtClean="0">
                <a:solidFill>
                  <a:srgbClr val="000000"/>
                </a:solidFill>
              </a:rPr>
              <a:t>There is a temporal story of change over time</a:t>
            </a:r>
          </a:p>
          <a:p>
            <a:r>
              <a:rPr lang="en-ZA" sz="2400" dirty="0" smtClean="0">
                <a:solidFill>
                  <a:srgbClr val="000000"/>
                </a:solidFill>
              </a:rPr>
              <a:t>There is a quite complex story of multi-layered scales (with a city-region perspective often quite different from a city perspective)</a:t>
            </a:r>
          </a:p>
          <a:p>
            <a:r>
              <a:rPr lang="en-ZA" sz="2400" dirty="0" smtClean="0">
                <a:solidFill>
                  <a:srgbClr val="000000"/>
                </a:solidFill>
              </a:rPr>
              <a:t>Intersectionality: not all groups share interests but where interests do align – extremely potent spatial actors</a:t>
            </a:r>
          </a:p>
          <a:p>
            <a:endParaRPr lang="en-ZA" dirty="0" smtClean="0"/>
          </a:p>
          <a:p>
            <a:endParaRPr lang="en-ZA" dirty="0" smtClean="0"/>
          </a:p>
          <a:p>
            <a:endParaRPr lang="en-US" dirty="0"/>
          </a:p>
        </p:txBody>
      </p:sp>
      <p:sp>
        <p:nvSpPr>
          <p:cNvPr id="4" name="Footer Placeholder 3"/>
          <p:cNvSpPr>
            <a:spLocks noGrp="1"/>
          </p:cNvSpPr>
          <p:nvPr>
            <p:ph type="ftr" idx="11"/>
          </p:nvPr>
        </p:nvSpPr>
        <p:spPr/>
        <p:txBody>
          <a:bodyPr/>
          <a:lstStyle/>
          <a:p>
            <a:endParaRPr lang="en-US"/>
          </a:p>
        </p:txBody>
      </p:sp>
      <p:pic>
        <p:nvPicPr>
          <p:cNvPr id="5" name="Picture 2"/>
          <p:cNvPicPr>
            <a:picLocks noChangeAspect="1" noChangeArrowheads="1"/>
          </p:cNvPicPr>
          <p:nvPr/>
        </p:nvPicPr>
        <p:blipFill rotWithShape="1">
          <a:blip r:embed="rId2" cstate="screen">
            <a:extLst>
              <a:ext uri="{28A0092B-C50C-407E-A947-70E740481C1C}">
                <a14:useLocalDpi xmlns:a14="http://schemas.microsoft.com/office/drawing/2010/main" xmlns=""/>
              </a:ext>
            </a:extLst>
          </a:blip>
          <a:srcRect/>
          <a:stretch/>
        </p:blipFill>
        <p:spPr bwMode="auto">
          <a:xfrm>
            <a:off x="-12700" y="6021288"/>
            <a:ext cx="9169400" cy="901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18345779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r>
              <a:rPr lang="en-ZA" dirty="0" smtClean="0"/>
              <a:t>With many thanks to the… </a:t>
            </a:r>
          </a:p>
          <a:p>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xmlns=""/>
              </a:ext>
            </a:extLst>
          </a:blip>
          <a:srcRect/>
          <a:stretch>
            <a:fillRect/>
          </a:stretch>
        </p:blipFill>
        <p:spPr bwMode="auto">
          <a:xfrm>
            <a:off x="1043608" y="2348880"/>
            <a:ext cx="7427168" cy="15841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Footer Placeholder 4"/>
          <p:cNvSpPr>
            <a:spLocks noGrp="1"/>
          </p:cNvSpPr>
          <p:nvPr>
            <p:ph type="ftr" idx="11"/>
          </p:nvPr>
        </p:nvSpPr>
        <p:spPr/>
        <p:txBody>
          <a:bodyPr/>
          <a:lstStyle/>
          <a:p>
            <a:endParaRPr lang="en-US"/>
          </a:p>
        </p:txBody>
      </p:sp>
    </p:spTree>
    <p:extLst>
      <p:ext uri="{BB962C8B-B14F-4D97-AF65-F5344CB8AC3E}">
        <p14:creationId xmlns:p14="http://schemas.microsoft.com/office/powerpoint/2010/main" xmlns="" val="23885742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Screen Shot 2016-12-05 at 17.25.18.png"/>
          <p:cNvPicPr>
            <a:picLocks noChangeAspect="1"/>
          </p:cNvPicPr>
          <p:nvPr/>
        </p:nvPicPr>
        <p:blipFill>
          <a:blip r:embed="rId2">
            <a:extLst>
              <a:ext uri="{28A0092B-C50C-407E-A947-70E740481C1C}">
                <a14:useLocalDpi xmlns:a14="http://schemas.microsoft.com/office/drawing/2010/main" xmlns=""/>
              </a:ext>
            </a:extLst>
          </a:blip>
          <a:stretch>
            <a:fillRect/>
          </a:stretch>
        </p:blipFill>
        <p:spPr>
          <a:xfrm>
            <a:off x="323528" y="404664"/>
            <a:ext cx="8559934" cy="6180042"/>
          </a:xfrm>
          <a:prstGeom prst="rect">
            <a:avLst/>
          </a:prstGeom>
          <a:ln>
            <a:solidFill>
              <a:schemeClr val="tx1"/>
            </a:solidFill>
          </a:ln>
        </p:spPr>
      </p:pic>
      <p:sp>
        <p:nvSpPr>
          <p:cNvPr id="3" name="Footer Placeholder 2"/>
          <p:cNvSpPr>
            <a:spLocks noGrp="1"/>
          </p:cNvSpPr>
          <p:nvPr>
            <p:ph type="ftr" idx="11"/>
          </p:nvPr>
        </p:nvSpPr>
        <p:spPr/>
        <p:txBody>
          <a:bodyPr/>
          <a:lstStyle/>
          <a:p>
            <a:endParaRPr lang="en-US"/>
          </a:p>
        </p:txBody>
      </p:sp>
    </p:spTree>
    <p:extLst>
      <p:ext uri="{BB962C8B-B14F-4D97-AF65-F5344CB8AC3E}">
        <p14:creationId xmlns:p14="http://schemas.microsoft.com/office/powerpoint/2010/main" xmlns="" val="17142109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pic>
        <p:nvPicPr>
          <p:cNvPr id="281" name="Shape 281" descr="gcro_map_of_the_month_gmpi_february_2015_0 copy.jpg"/>
          <p:cNvPicPr preferRelativeResize="0"/>
          <p:nvPr/>
        </p:nvPicPr>
        <p:blipFill>
          <a:blip r:embed="rId3" cstate="email">
            <a:alphaModFix/>
            <a:extLst>
              <a:ext uri="{28A0092B-C50C-407E-A947-70E740481C1C}">
                <a14:useLocalDpi xmlns:a14="http://schemas.microsoft.com/office/drawing/2010/main" xmlns=""/>
              </a:ext>
            </a:extLst>
          </a:blip>
          <a:stretch>
            <a:fillRect/>
          </a:stretch>
        </p:blipFill>
        <p:spPr>
          <a:xfrm>
            <a:off x="152400" y="381000"/>
            <a:ext cx="8839200" cy="6110319"/>
          </a:xfrm>
          <a:prstGeom prst="rect">
            <a:avLst/>
          </a:prstGeom>
          <a:noFill/>
          <a:ln>
            <a:noFill/>
          </a:ln>
        </p:spPr>
      </p:pic>
      <p:sp>
        <p:nvSpPr>
          <p:cNvPr id="2" name="Footer Placeholder 1"/>
          <p:cNvSpPr>
            <a:spLocks noGrp="1"/>
          </p:cNvSpPr>
          <p:nvPr>
            <p:ph type="ftr" idx="11"/>
          </p:nvPr>
        </p:nvSpPr>
        <p:spPr/>
        <p:txBody>
          <a:bodyPr/>
          <a:lstStyle/>
          <a:p>
            <a:endParaRPr lang="en-US"/>
          </a:p>
        </p:txBody>
      </p:sp>
    </p:spTree>
    <p:extLst>
      <p:ext uri="{BB962C8B-B14F-4D97-AF65-F5344CB8AC3E}">
        <p14:creationId xmlns:p14="http://schemas.microsoft.com/office/powerpoint/2010/main" xmlns="" val="38365843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pic>
        <p:nvPicPr>
          <p:cNvPr id="275" name="Shape 275" descr="gcro_economic_activity_across_gauteng_map_afrigis_bizcount_2010_ copy.jpg"/>
          <p:cNvPicPr preferRelativeResize="0"/>
          <p:nvPr/>
        </p:nvPicPr>
        <p:blipFill>
          <a:blip r:embed="rId3" cstate="email">
            <a:alphaModFix/>
            <a:extLst>
              <a:ext uri="{28A0092B-C50C-407E-A947-70E740481C1C}">
                <a14:useLocalDpi xmlns:a14="http://schemas.microsoft.com/office/drawing/2010/main" xmlns=""/>
              </a:ext>
            </a:extLst>
          </a:blip>
          <a:stretch>
            <a:fillRect/>
          </a:stretch>
        </p:blipFill>
        <p:spPr>
          <a:xfrm>
            <a:off x="0" y="457199"/>
            <a:ext cx="9143998" cy="5899118"/>
          </a:xfrm>
          <a:prstGeom prst="rect">
            <a:avLst/>
          </a:prstGeom>
          <a:noFill/>
          <a:ln w="9525" cap="flat" cmpd="sng">
            <a:solidFill>
              <a:srgbClr val="000000"/>
            </a:solidFill>
            <a:prstDash val="solid"/>
            <a:round/>
            <a:headEnd type="none" w="med" len="med"/>
            <a:tailEnd type="none" w="med" len="med"/>
          </a:ln>
        </p:spPr>
      </p:pic>
      <p:sp>
        <p:nvSpPr>
          <p:cNvPr id="276" name="Shape 276"/>
          <p:cNvSpPr txBox="1">
            <a:spLocks noGrp="1"/>
          </p:cNvSpPr>
          <p:nvPr>
            <p:ph type="title"/>
          </p:nvPr>
        </p:nvSpPr>
        <p:spPr>
          <a:xfrm>
            <a:off x="152400" y="457200"/>
            <a:ext cx="3302100" cy="587400"/>
          </a:xfrm>
          <a:prstGeom prst="rect">
            <a:avLst/>
          </a:prstGeom>
          <a:solidFill>
            <a:srgbClr val="FFFFFF"/>
          </a:solidFill>
          <a:ln w="9525" cap="flat" cmpd="sng">
            <a:solidFill>
              <a:srgbClr val="000000"/>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buClr>
                <a:schemeClr val="dk1"/>
              </a:buClr>
              <a:buSzPct val="25000"/>
              <a:buFont typeface="Calibri"/>
              <a:buNone/>
            </a:pPr>
            <a:r>
              <a:rPr lang="fr-FR" sz="1800"/>
              <a:t>Economic activity across Gauteng</a:t>
            </a:r>
          </a:p>
        </p:txBody>
      </p:sp>
      <p:sp>
        <p:nvSpPr>
          <p:cNvPr id="2" name="Footer Placeholder 1"/>
          <p:cNvSpPr>
            <a:spLocks noGrp="1"/>
          </p:cNvSpPr>
          <p:nvPr>
            <p:ph type="ftr" idx="11"/>
          </p:nvPr>
        </p:nvSpPr>
        <p:spPr/>
        <p:txBody>
          <a:bodyPr/>
          <a:lstStyle/>
          <a:p>
            <a:endParaRPr lang="en-US"/>
          </a:p>
        </p:txBody>
      </p:sp>
    </p:spTree>
    <p:extLst>
      <p:ext uri="{BB962C8B-B14F-4D97-AF65-F5344CB8AC3E}">
        <p14:creationId xmlns:p14="http://schemas.microsoft.com/office/powerpoint/2010/main" xmlns="" val="17394563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1"/>
            <a:ext cx="3008313" cy="635670"/>
          </a:xfrm>
        </p:spPr>
        <p:txBody>
          <a:bodyPr/>
          <a:lstStyle/>
          <a:p>
            <a:r>
              <a:rPr lang="en-ZA" dirty="0" smtClean="0"/>
              <a:t>Johannesburg</a:t>
            </a:r>
            <a:endParaRPr lang="en-US" dirty="0"/>
          </a:p>
        </p:txBody>
      </p:sp>
      <p:sp>
        <p:nvSpPr>
          <p:cNvPr id="4" name="Text Placeholder 3"/>
          <p:cNvSpPr>
            <a:spLocks noGrp="1"/>
          </p:cNvSpPr>
          <p:nvPr>
            <p:ph type="body" idx="2"/>
          </p:nvPr>
        </p:nvSpPr>
        <p:spPr>
          <a:xfrm>
            <a:off x="251520" y="908720"/>
            <a:ext cx="3152329" cy="5472608"/>
          </a:xfrm>
        </p:spPr>
        <p:txBody>
          <a:bodyPr/>
          <a:lstStyle/>
          <a:p>
            <a:pPr marL="36000">
              <a:buFont typeface="Arial" panose="020B0604020202020204" pitchFamily="34" charset="0"/>
              <a:buChar char="•"/>
            </a:pPr>
            <a:r>
              <a:rPr lang="en-ZA" sz="1800" dirty="0" smtClean="0">
                <a:latin typeface="Calibri" panose="020F0502020204030204" pitchFamily="34" charset="0"/>
              </a:rPr>
              <a:t> A city of 4.8 million people with moderately fast growth rates (over 3% p.a)</a:t>
            </a:r>
          </a:p>
          <a:p>
            <a:pPr marL="36000" lvl="0">
              <a:buClr>
                <a:srgbClr val="000000"/>
              </a:buClr>
              <a:buFont typeface="Arial" panose="020B0604020202020204" pitchFamily="34" charset="0"/>
              <a:buChar char="•"/>
            </a:pPr>
            <a:r>
              <a:rPr lang="en-ZA" sz="1800" dirty="0" smtClean="0">
                <a:solidFill>
                  <a:srgbClr val="000000"/>
                </a:solidFill>
                <a:latin typeface="Calibri" panose="020F0502020204030204" pitchFamily="34" charset="0"/>
              </a:rPr>
              <a:t> A city with its origins in gold mining but which transformed through a manufacturing phase into a post-industrial city</a:t>
            </a:r>
          </a:p>
          <a:p>
            <a:pPr marL="36000" lvl="0">
              <a:buClr>
                <a:srgbClr val="000000"/>
              </a:buClr>
              <a:buFont typeface="Arial" panose="020B0604020202020204" pitchFamily="34" charset="0"/>
              <a:buChar char="•"/>
            </a:pPr>
            <a:r>
              <a:rPr lang="en-ZA" sz="1800" dirty="0" smtClean="0">
                <a:solidFill>
                  <a:srgbClr val="000000"/>
                </a:solidFill>
                <a:latin typeface="Calibri" panose="020F0502020204030204" pitchFamily="34" charset="0"/>
              </a:rPr>
              <a:t> A city/city-region with a complex decentralised spatial form (American style) but with the apartheid peculiarities (e.g. segregated townships on the city edge) </a:t>
            </a:r>
          </a:p>
          <a:p>
            <a:pPr marL="36000" lvl="0">
              <a:buClr>
                <a:srgbClr val="000000"/>
              </a:buClr>
              <a:buFont typeface="Arial" panose="020B0604020202020204" pitchFamily="34" charset="0"/>
              <a:buChar char="•"/>
            </a:pPr>
            <a:r>
              <a:rPr lang="en-ZA" sz="1800" dirty="0" smtClean="0">
                <a:solidFill>
                  <a:srgbClr val="000000"/>
                </a:solidFill>
                <a:latin typeface="Calibri" panose="020F0502020204030204" pitchFamily="34" charset="0"/>
              </a:rPr>
              <a:t> A city governed by a single-tier, democratically elected metropolitan authority</a:t>
            </a:r>
            <a:endParaRPr lang="en-ZA" sz="1800" dirty="0" smtClean="0">
              <a:latin typeface="Calibri" panose="020F0502020204030204" pitchFamily="34" charset="0"/>
            </a:endParaRPr>
          </a:p>
          <a:p>
            <a:endParaRPr lang="en-ZA" sz="1800" dirty="0" smtClean="0"/>
          </a:p>
          <a:p>
            <a:endParaRPr lang="en-ZA" sz="1800" dirty="0" smtClean="0"/>
          </a:p>
          <a:p>
            <a:endParaRPr lang="en-ZA" sz="1800" dirty="0"/>
          </a:p>
        </p:txBody>
      </p:sp>
      <p:pic>
        <p:nvPicPr>
          <p:cNvPr id="5" name="Shape 322" descr="Screen Shot 2016-11-30 at 17.17.45.png"/>
          <p:cNvPicPr preferRelativeResize="0"/>
          <p:nvPr/>
        </p:nvPicPr>
        <p:blipFill>
          <a:blip r:embed="rId2" cstate="email">
            <a:alphaModFix/>
            <a:extLst>
              <a:ext uri="{28A0092B-C50C-407E-A947-70E740481C1C}">
                <a14:useLocalDpi xmlns:a14="http://schemas.microsoft.com/office/drawing/2010/main" xmlns=""/>
              </a:ext>
            </a:extLst>
          </a:blip>
          <a:stretch>
            <a:fillRect/>
          </a:stretch>
        </p:blipFill>
        <p:spPr>
          <a:xfrm>
            <a:off x="3707904" y="692696"/>
            <a:ext cx="5112568" cy="5328592"/>
          </a:xfrm>
          <a:prstGeom prst="rect">
            <a:avLst/>
          </a:prstGeom>
          <a:noFill/>
          <a:ln w="19050" cap="flat" cmpd="sng">
            <a:solidFill>
              <a:srgbClr val="000000"/>
            </a:solidFill>
            <a:prstDash val="solid"/>
            <a:round/>
            <a:headEnd type="none" w="med" len="med"/>
            <a:tailEnd type="none" w="med" len="med"/>
          </a:ln>
        </p:spPr>
      </p:pic>
      <p:sp>
        <p:nvSpPr>
          <p:cNvPr id="3" name="Footer Placeholder 2"/>
          <p:cNvSpPr>
            <a:spLocks noGrp="1"/>
          </p:cNvSpPr>
          <p:nvPr>
            <p:ph type="ftr" idx="11"/>
          </p:nvPr>
        </p:nvSpPr>
        <p:spPr/>
        <p:txBody>
          <a:bodyPr/>
          <a:lstStyle/>
          <a:p>
            <a:endParaRPr lang="en-US" dirty="0"/>
          </a:p>
        </p:txBody>
      </p:sp>
      <p:pic>
        <p:nvPicPr>
          <p:cNvPr id="6" name="Picture 2"/>
          <p:cNvPicPr>
            <a:picLocks noChangeAspect="1" noChangeArrowheads="1"/>
          </p:cNvPicPr>
          <p:nvPr/>
        </p:nvPicPr>
        <p:blipFill rotWithShape="1">
          <a:blip r:embed="rId3" cstate="screen">
            <a:extLst>
              <a:ext uri="{28A0092B-C50C-407E-A947-70E740481C1C}">
                <a14:useLocalDpi xmlns:a14="http://schemas.microsoft.com/office/drawing/2010/main" xmlns=""/>
              </a:ext>
            </a:extLst>
          </a:blip>
          <a:srcRect/>
          <a:stretch/>
        </p:blipFill>
        <p:spPr bwMode="auto">
          <a:xfrm>
            <a:off x="-12700" y="6309320"/>
            <a:ext cx="9169400" cy="6137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648917259"/>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Bureau">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Bureau">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1864</TotalTime>
  <Words>4876</Words>
  <Application>Microsoft Office PowerPoint</Application>
  <PresentationFormat>Экран (4:3)</PresentationFormat>
  <Paragraphs>385</Paragraphs>
  <Slides>55</Slides>
  <Notes>33</Notes>
  <HiddenSlides>8</HiddenSlides>
  <MMClips>0</MMClips>
  <ScaleCrop>false</ScaleCrop>
  <HeadingPairs>
    <vt:vector size="4" baseType="variant">
      <vt:variant>
        <vt:lpstr>Тема</vt:lpstr>
      </vt:variant>
      <vt:variant>
        <vt:i4>4</vt:i4>
      </vt:variant>
      <vt:variant>
        <vt:lpstr>Заголовки слайдов</vt:lpstr>
      </vt:variant>
      <vt:variant>
        <vt:i4>55</vt:i4>
      </vt:variant>
    </vt:vector>
  </HeadingPairs>
  <TitlesOfParts>
    <vt:vector size="59" baseType="lpstr">
      <vt:lpstr>Thème Office</vt:lpstr>
      <vt:lpstr>Office Theme</vt:lpstr>
      <vt:lpstr>Thème Office</vt:lpstr>
      <vt:lpstr>1_Office Theme</vt:lpstr>
      <vt:lpstr>Слайд 1</vt:lpstr>
      <vt:lpstr>Слайд 2</vt:lpstr>
      <vt:lpstr>Factors shaping adaptive capacities</vt:lpstr>
      <vt:lpstr>National context </vt:lpstr>
      <vt:lpstr>Gauteng City-Region</vt:lpstr>
      <vt:lpstr>Слайд 6</vt:lpstr>
      <vt:lpstr>Слайд 7</vt:lpstr>
      <vt:lpstr>Economic activity across Gauteng</vt:lpstr>
      <vt:lpstr>Johannesburg</vt:lpstr>
      <vt:lpstr>Слайд 10</vt:lpstr>
      <vt:lpstr>Слайд 11</vt:lpstr>
      <vt:lpstr>Слайд 12</vt:lpstr>
      <vt:lpstr>Johannesburg’s adaptive challenges</vt:lpstr>
      <vt:lpstr>In practice, South Africa’s Co-operative Governance is a hybrid between…</vt:lpstr>
      <vt:lpstr>Autonomy and Power</vt:lpstr>
      <vt:lpstr>Слайд 16</vt:lpstr>
      <vt:lpstr>Relationships within government</vt:lpstr>
      <vt:lpstr>Слайд 18</vt:lpstr>
      <vt:lpstr>Слайд 19</vt:lpstr>
      <vt:lpstr>Слайд 20</vt:lpstr>
      <vt:lpstr>Willingness to shape the trajectory</vt:lpstr>
      <vt:lpstr>Mobilising fiscal resources</vt:lpstr>
      <vt:lpstr>Слайд 23</vt:lpstr>
      <vt:lpstr>Human and organisational resources</vt:lpstr>
      <vt:lpstr>Слайд 25</vt:lpstr>
      <vt:lpstr>Слайд 26</vt:lpstr>
      <vt:lpstr>Learning and innovating</vt:lpstr>
      <vt:lpstr>Negotiating futures and mobilising support</vt:lpstr>
      <vt:lpstr>Illuminating capability through a case study</vt:lpstr>
      <vt:lpstr>CoJ: Remaking the existing city</vt:lpstr>
      <vt:lpstr>Outlining the Corridors of Freedom </vt:lpstr>
      <vt:lpstr>Слайд 32</vt:lpstr>
      <vt:lpstr>Слайд 33</vt:lpstr>
      <vt:lpstr>Слайд 34</vt:lpstr>
      <vt:lpstr>Слайд 35</vt:lpstr>
      <vt:lpstr>Слайд 36</vt:lpstr>
      <vt:lpstr>Слайд 37</vt:lpstr>
      <vt:lpstr>Слайд 38</vt:lpstr>
      <vt:lpstr>Слайд 39</vt:lpstr>
      <vt:lpstr>Слайд 40</vt:lpstr>
      <vt:lpstr>Collective and Distributive Powers</vt:lpstr>
      <vt:lpstr>Слайд 42</vt:lpstr>
      <vt:lpstr>Слайд 43</vt:lpstr>
      <vt:lpstr>Слайд 44</vt:lpstr>
      <vt:lpstr>Слайд 45</vt:lpstr>
      <vt:lpstr>Слайд 46</vt:lpstr>
      <vt:lpstr>Слайд 47</vt:lpstr>
      <vt:lpstr>Слайд 48</vt:lpstr>
      <vt:lpstr>Слайд 49</vt:lpstr>
      <vt:lpstr>Insights from the CoF</vt:lpstr>
      <vt:lpstr>Слайд 51</vt:lpstr>
      <vt:lpstr>So what does this all mean?</vt:lpstr>
      <vt:lpstr>So what does this all mean?</vt:lpstr>
      <vt:lpstr>What is the significance of the Johannesburg experience?</vt:lpstr>
      <vt:lpstr>Слайд 55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Margot Rubin</dc:creator>
  <cp:lastModifiedBy>tenint</cp:lastModifiedBy>
  <cp:revision>92</cp:revision>
  <dcterms:modified xsi:type="dcterms:W3CDTF">2016-12-07T15:06:04Z</dcterms:modified>
</cp:coreProperties>
</file>